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2" r:id="rId5"/>
    <p:sldId id="275" r:id="rId6"/>
    <p:sldId id="276" r:id="rId7"/>
    <p:sldId id="278" r:id="rId8"/>
    <p:sldId id="277" r:id="rId9"/>
    <p:sldId id="280" r:id="rId10"/>
    <p:sldId id="284" r:id="rId11"/>
    <p:sldId id="279" r:id="rId12"/>
    <p:sldId id="282" r:id="rId13"/>
    <p:sldId id="285" r:id="rId14"/>
    <p:sldId id="286" r:id="rId15"/>
    <p:sldId id="287" r:id="rId16"/>
    <p:sldId id="288" r:id="rId17"/>
    <p:sldId id="289" r:id="rId18"/>
    <p:sldId id="290" r:id="rId19"/>
    <p:sldId id="291" r:id="rId20"/>
    <p:sldId id="292" r:id="rId21"/>
    <p:sldId id="293" r:id="rId22"/>
    <p:sldId id="294" r:id="rId23"/>
    <p:sldId id="295" r:id="rId24"/>
    <p:sldId id="296" r:id="rId25"/>
    <p:sldId id="297" r:id="rId26"/>
    <p:sldId id="272" r:id="rId27"/>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8" d="100"/>
          <a:sy n="98" d="100"/>
        </p:scale>
        <p:origin x="1018" y="77"/>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04.09.2024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04.09.2024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04.09.2024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04.09.2024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04.09.2024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t>04.09.2024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t>04.09.2024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t>04.09.2024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04.09.2024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04.09.2024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04.09.2024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04.09.2024</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www.cambridge.org/core/search?filters%5BauthorTerms%5D=Susan%20Rose-Ackerman&amp;eventCode=SE-AU" TargetMode="External"/><Relationship Id="rId2" Type="http://schemas.openxmlformats.org/officeDocument/2006/relationships/hyperlink" Target="https://scholar.google.com/scholar_lookup?title=The+Terms+of+Political+Discourse&amp;author=W.E.+Connolly&amp;publication_year=1993" TargetMode="External"/><Relationship Id="rId1" Type="http://schemas.openxmlformats.org/officeDocument/2006/relationships/slideLayout" Target="../slideLayouts/slideLayout6.xml"/><Relationship Id="rId6" Type="http://schemas.openxmlformats.org/officeDocument/2006/relationships/image" Target="../media/image1.png"/><Relationship Id="rId5" Type="http://schemas.openxmlformats.org/officeDocument/2006/relationships/hyperlink" Target="https://doi.org/10.1017/CBO9781139175098.010" TargetMode="External"/><Relationship Id="rId4" Type="http://schemas.openxmlformats.org/officeDocument/2006/relationships/hyperlink" Target="https://www.cambridge.org/core/books/corruption-and-government/94925B501D79FA0357060F5489DE2F1F"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245" y="357504"/>
            <a:ext cx="6707088" cy="857250"/>
          </a:xfrm>
        </p:spPr>
        <p:txBody>
          <a:bodyPr>
            <a:normAutofit fontScale="90000"/>
          </a:bodyPr>
          <a:lstStyle/>
          <a:p>
            <a:pPr algn="l"/>
            <a:r>
              <a:rPr lang="en-US" sz="3200" b="1" dirty="0"/>
              <a:t>AL-FARABI KAZAKH NATIONAL UNIVERSITY</a:t>
            </a:r>
            <a:endParaRPr lang="ru-RU" sz="3200" b="1" dirty="0"/>
          </a:p>
        </p:txBody>
      </p:sp>
      <p:sp>
        <p:nvSpPr>
          <p:cNvPr id="4" name="TextBox 3"/>
          <p:cNvSpPr txBox="1"/>
          <p:nvPr/>
        </p:nvSpPr>
        <p:spPr>
          <a:xfrm>
            <a:off x="2195736" y="1335219"/>
            <a:ext cx="6480720" cy="954107"/>
          </a:xfrm>
          <a:prstGeom prst="rect">
            <a:avLst/>
          </a:prstGeom>
          <a:solidFill>
            <a:schemeClr val="bg1"/>
          </a:solidFill>
        </p:spPr>
        <p:txBody>
          <a:bodyPr wrap="square" rtlCol="0">
            <a:spAutoFit/>
          </a:bodyPr>
          <a:lstStyle/>
          <a:p>
            <a:r>
              <a:rPr lang="en-US" sz="2800" b="1" dirty="0">
                <a:latin typeface="Arial" panose="020B0604020202020204" pitchFamily="34" charset="0"/>
              </a:rPr>
              <a:t>Department of political science and political technologies</a:t>
            </a:r>
            <a:r>
              <a:rPr lang="ru-RU" sz="2800" b="1" dirty="0">
                <a:latin typeface="Arial" panose="020B0604020202020204" pitchFamily="34" charset="0"/>
              </a:rPr>
              <a:t> </a:t>
            </a:r>
          </a:p>
        </p:txBody>
      </p:sp>
      <p:sp>
        <p:nvSpPr>
          <p:cNvPr id="5" name="TextBox 4"/>
          <p:cNvSpPr txBox="1"/>
          <p:nvPr/>
        </p:nvSpPr>
        <p:spPr>
          <a:xfrm>
            <a:off x="2195736" y="2453938"/>
            <a:ext cx="6624736" cy="646331"/>
          </a:xfrm>
          <a:prstGeom prst="rect">
            <a:avLst/>
          </a:prstGeom>
          <a:noFill/>
        </p:spPr>
        <p:txBody>
          <a:bodyPr wrap="square" rtlCol="0">
            <a:spAutoFit/>
          </a:bodyPr>
          <a:lstStyle/>
          <a:p>
            <a:r>
              <a:rPr lang="en-US" sz="3600" b="1" dirty="0">
                <a:effectLst/>
                <a:latin typeface="Arial" panose="020B0604020202020204" pitchFamily="34" charset="0"/>
                <a:ea typeface="Times New Roman" panose="02020603050405020304" pitchFamily="18" charset="0"/>
                <a:cs typeface="Arial" panose="020B0604020202020204" pitchFamily="34" charset="0"/>
              </a:rPr>
              <a:t>Political </a:t>
            </a:r>
            <a:r>
              <a:rPr lang="en-US" sz="3600" b="1" dirty="0" err="1">
                <a:effectLst/>
                <a:latin typeface="Arial" panose="020B0604020202020204" pitchFamily="34" charset="0"/>
                <a:ea typeface="Times New Roman" panose="02020603050405020304" pitchFamily="18" charset="0"/>
                <a:cs typeface="Arial" panose="020B0604020202020204" pitchFamily="34" charset="0"/>
              </a:rPr>
              <a:t>Cratology</a:t>
            </a:r>
            <a:endParaRPr lang="ru-RU" sz="3600" b="1"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6" name="TextBox 5"/>
          <p:cNvSpPr txBox="1"/>
          <p:nvPr/>
        </p:nvSpPr>
        <p:spPr>
          <a:xfrm>
            <a:off x="2339752" y="3449546"/>
            <a:ext cx="3240360" cy="830997"/>
          </a:xfrm>
          <a:prstGeom prst="rect">
            <a:avLst/>
          </a:prstGeom>
          <a:noFill/>
        </p:spPr>
        <p:txBody>
          <a:bodyPr wrap="square" rtlCol="0">
            <a:spAutoFit/>
          </a:bodyPr>
          <a:lstStyle/>
          <a:p>
            <a:r>
              <a:rPr lang="" sz="2400" b="1" dirty="0">
                <a:latin typeface="Arial" panose="020B0604020202020204" pitchFamily="34" charset="0"/>
              </a:rPr>
              <a:t>Abzhapparova A.A.</a:t>
            </a:r>
          </a:p>
          <a:p>
            <a:r>
              <a:rPr lang="en-US" sz="2400" b="1" dirty="0">
                <a:latin typeface="Arial" panose="020B0604020202020204" pitchFamily="34" charset="0"/>
              </a:rPr>
              <a:t>Senior lecturer</a:t>
            </a:r>
            <a:endParaRPr lang="ru-RU" sz="2400" b="1" dirty="0">
              <a:latin typeface="Arial" panose="020B0604020202020204" pitchFamily="34" charset="0"/>
            </a:endParaRPr>
          </a:p>
        </p:txBody>
      </p:sp>
      <p:pic>
        <p:nvPicPr>
          <p:cNvPr id="7" name="Рисунок 6">
            <a:extLst>
              <a:ext uri="{FF2B5EF4-FFF2-40B4-BE49-F238E27FC236}">
                <a16:creationId xmlns:a16="http://schemas.microsoft.com/office/drawing/2014/main" id="{209563F3-E824-988A-A914-8F1EE3C48F48}"/>
              </a:ext>
            </a:extLst>
          </p:cNvPr>
          <p:cNvPicPr>
            <a:picLocks noChangeAspect="1"/>
          </p:cNvPicPr>
          <p:nvPr/>
        </p:nvPicPr>
        <p:blipFill>
          <a:blip r:embed="rId2"/>
          <a:stretch>
            <a:fillRect/>
          </a:stretch>
        </p:blipFill>
        <p:spPr>
          <a:xfrm>
            <a:off x="395536" y="267494"/>
            <a:ext cx="1296144" cy="1467018"/>
          </a:xfrm>
          <a:prstGeom prst="rect">
            <a:avLst/>
          </a:prstGeom>
        </p:spPr>
      </p:pic>
    </p:spTree>
    <p:extLst>
      <p:ext uri="{BB962C8B-B14F-4D97-AF65-F5344CB8AC3E}">
        <p14:creationId xmlns:p14="http://schemas.microsoft.com/office/powerpoint/2010/main" val="3763049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4EE00D-AFFD-ABB1-4293-FA822547FEF7}"/>
              </a:ext>
            </a:extLst>
          </p:cNvPr>
          <p:cNvSpPr>
            <a:spLocks noGrp="1"/>
          </p:cNvSpPr>
          <p:nvPr>
            <p:ph type="title"/>
          </p:nvPr>
        </p:nvSpPr>
        <p:spPr>
          <a:xfrm>
            <a:off x="2195736" y="205979"/>
            <a:ext cx="6491064" cy="857250"/>
          </a:xfrm>
        </p:spPr>
        <p:txBody>
          <a:bodyPr>
            <a:noAutofit/>
          </a:bodyPr>
          <a:lstStyle/>
          <a:p>
            <a:r>
              <a:rPr lang="en-US" sz="2400" b="1" dirty="0">
                <a:latin typeface="Arial" panose="020B0604020202020204" pitchFamily="34" charset="0"/>
                <a:cs typeface="Arial" panose="020B0604020202020204" pitchFamily="34" charset="0"/>
              </a:rPr>
              <a:t>T</a:t>
            </a:r>
            <a:r>
              <a:rPr lang="en-US" sz="2400" b="1" dirty="0">
                <a:effectLst/>
                <a:latin typeface="Arial" panose="020B0604020202020204" pitchFamily="34" charset="0"/>
                <a:cs typeface="Arial" panose="020B0604020202020204" pitchFamily="34" charset="0"/>
              </a:rPr>
              <a:t>he main manifestations of power in the social dimension are considered to be:</a:t>
            </a:r>
            <a:endParaRPr lang="ru-RU" sz="2400" b="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62F291AB-3FF0-0F46-62EB-00B357F3C84C}"/>
              </a:ext>
            </a:extLst>
          </p:cNvPr>
          <p:cNvSpPr>
            <a:spLocks noGrp="1"/>
          </p:cNvSpPr>
          <p:nvPr>
            <p:ph idx="1"/>
          </p:nvPr>
        </p:nvSpPr>
        <p:spPr>
          <a:xfrm>
            <a:off x="107504" y="1203597"/>
            <a:ext cx="8928992" cy="3733923"/>
          </a:xfrm>
        </p:spPr>
        <p:txBody>
          <a:bodyPr>
            <a:normAutofit/>
          </a:bodyPr>
          <a:lstStyle/>
          <a:p>
            <a:pPr algn="just"/>
            <a:r>
              <a:rPr lang="en-US" sz="2000" dirty="0">
                <a:effectLst/>
                <a:latin typeface="Arial" panose="020B0604020202020204" pitchFamily="34" charset="0"/>
                <a:cs typeface="Arial" panose="020B0604020202020204" pitchFamily="34" charset="0"/>
              </a:rPr>
              <a:t>1) the power of the leader, the power of authority; </a:t>
            </a:r>
          </a:p>
          <a:p>
            <a:pPr algn="just"/>
            <a:r>
              <a:rPr lang="en-US" sz="2000" dirty="0">
                <a:effectLst/>
                <a:latin typeface="Arial" panose="020B0604020202020204" pitchFamily="34" charset="0"/>
                <a:cs typeface="Arial" panose="020B0604020202020204" pitchFamily="34" charset="0"/>
              </a:rPr>
              <a:t>2) spiritual power (the power of science, law, religion, morality, ideology, etc.); </a:t>
            </a:r>
          </a:p>
          <a:p>
            <a:pPr algn="just"/>
            <a:r>
              <a:rPr lang="en-US" sz="2000" dirty="0">
                <a:effectLst/>
                <a:latin typeface="Arial" panose="020B0604020202020204" pitchFamily="34" charset="0"/>
                <a:cs typeface="Arial" panose="020B0604020202020204" pitchFamily="34" charset="0"/>
              </a:rPr>
              <a:t>3) the power of public opinion; </a:t>
            </a:r>
          </a:p>
          <a:p>
            <a:pPr algn="just"/>
            <a:r>
              <a:rPr lang="en-US" sz="2000" dirty="0">
                <a:effectLst/>
                <a:latin typeface="Arial" panose="020B0604020202020204" pitchFamily="34" charset="0"/>
                <a:cs typeface="Arial" panose="020B0604020202020204" pitchFamily="34" charset="0"/>
              </a:rPr>
              <a:t>4) financial and economic power; </a:t>
            </a:r>
          </a:p>
          <a:p>
            <a:pPr algn="just"/>
            <a:r>
              <a:rPr lang="en-US" sz="2000" dirty="0">
                <a:effectLst/>
                <a:latin typeface="Arial" panose="020B0604020202020204" pitchFamily="34" charset="0"/>
                <a:cs typeface="Arial" panose="020B0604020202020204" pitchFamily="34" charset="0"/>
              </a:rPr>
              <a:t>5) the power of the media; </a:t>
            </a:r>
          </a:p>
          <a:p>
            <a:pPr algn="just"/>
            <a:r>
              <a:rPr lang="en-US" sz="2000" dirty="0">
                <a:latin typeface="Arial" panose="020B0604020202020204" pitchFamily="34" charset="0"/>
                <a:cs typeface="Arial" panose="020B0604020202020204" pitchFamily="34" charset="0"/>
              </a:rPr>
              <a:t>6</a:t>
            </a:r>
            <a:r>
              <a:rPr lang="en-US" sz="2000" dirty="0">
                <a:effectLst/>
                <a:latin typeface="Arial" panose="020B0604020202020204" pitchFamily="34" charset="0"/>
                <a:cs typeface="Arial" panose="020B0604020202020204" pitchFamily="34" charset="0"/>
              </a:rPr>
              <a:t>) the power of technology and technology, etc. </a:t>
            </a:r>
          </a:p>
          <a:p>
            <a:pPr marL="0" indent="0" algn="just">
              <a:buNone/>
            </a:pPr>
            <a:endParaRPr lang="en-US" sz="2000" dirty="0">
              <a:latin typeface="Arial" panose="020B0604020202020204" pitchFamily="34" charset="0"/>
              <a:cs typeface="Arial" panose="020B0604020202020204" pitchFamily="34" charset="0"/>
            </a:endParaRPr>
          </a:p>
          <a:p>
            <a:pPr marL="0" indent="0" algn="just">
              <a:buNone/>
            </a:pPr>
            <a:r>
              <a:rPr lang="en-US" sz="2000" dirty="0">
                <a:effectLst/>
                <a:latin typeface="Arial" panose="020B0604020202020204" pitchFamily="34" charset="0"/>
                <a:cs typeface="Arial" panose="020B0604020202020204" pitchFamily="34" charset="0"/>
              </a:rPr>
              <a:t>All of the above together defines the essence of the phenomenon of power and power relations in society.</a:t>
            </a:r>
            <a:endParaRPr lang="ru-RU" sz="3600" dirty="0">
              <a:latin typeface="Arial" panose="020B060402020202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7892D51D-F7A6-AF3C-B746-8F94E1517753}"/>
              </a:ext>
            </a:extLst>
          </p:cNvPr>
          <p:cNvPicPr>
            <a:picLocks noChangeAspect="1"/>
          </p:cNvPicPr>
          <p:nvPr/>
        </p:nvPicPr>
        <p:blipFill>
          <a:blip r:embed="rId2"/>
          <a:stretch>
            <a:fillRect/>
          </a:stretch>
        </p:blipFill>
        <p:spPr>
          <a:xfrm>
            <a:off x="107504" y="27952"/>
            <a:ext cx="936104" cy="1059513"/>
          </a:xfrm>
          <a:prstGeom prst="rect">
            <a:avLst/>
          </a:prstGeom>
        </p:spPr>
      </p:pic>
    </p:spTree>
    <p:extLst>
      <p:ext uri="{BB962C8B-B14F-4D97-AF65-F5344CB8AC3E}">
        <p14:creationId xmlns:p14="http://schemas.microsoft.com/office/powerpoint/2010/main" val="31691199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01B2E03-042E-9321-D250-262C75B46F59}"/>
              </a:ext>
            </a:extLst>
          </p:cNvPr>
          <p:cNvSpPr>
            <a:spLocks noGrp="1"/>
          </p:cNvSpPr>
          <p:nvPr>
            <p:ph type="title"/>
          </p:nvPr>
        </p:nvSpPr>
        <p:spPr>
          <a:xfrm>
            <a:off x="1691680" y="123478"/>
            <a:ext cx="7344816" cy="4824536"/>
          </a:xfrm>
        </p:spPr>
        <p:txBody>
          <a:bodyPr>
            <a:noAutofit/>
          </a:bodyPr>
          <a:lstStyle/>
          <a:p>
            <a:pPr algn="just"/>
            <a:r>
              <a:rPr lang="en-US" sz="1800" dirty="0">
                <a:latin typeface="Arial" panose="020B0604020202020204" pitchFamily="34" charset="0"/>
                <a:cs typeface="Arial" panose="020B0604020202020204" pitchFamily="34" charset="0"/>
              </a:rPr>
              <a:t>For example, man's power over nature is very limited. "Natura causa sui" ("Nature is the cause of itself"), was once written by the famous Dutch philosopher and scientist B. Spinoza. The ambitions of mankind in the knowledge of the laws of nature are great, but we are unable to resist the elements, we cannot change the natural course of events, the state of things, because we ourselves are only part of the animal world, which exists according to other rules, has its own unique manifestations, properties, laws and patterns of development. </a:t>
            </a:r>
            <a:br>
              <a:rPr lang="en-US" sz="1800" dirty="0">
                <a:latin typeface="Arial" panose="020B0604020202020204" pitchFamily="34" charset="0"/>
                <a:cs typeface="Arial" panose="020B0604020202020204" pitchFamily="34" charset="0"/>
              </a:rPr>
            </a:br>
            <a:br>
              <a:rPr lang="en-US" sz="1800"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Of course, if we compare primitive man with modern people, then the increasing power of people becomes obvious, the anthropogenic factor has changed the face of the planet in many ways. Unlawful interference in natural processes has led to irreversible consequences, both for nature and for us. Environmental problems have become global in nature and their solution requires in-depth analysis and serious research, joint efforts of the entire world community.</a:t>
            </a:r>
            <a:endParaRPr lang="ru-RU" sz="1800" dirty="0">
              <a:latin typeface="Arial" panose="020B0604020202020204" pitchFamily="34" charset="0"/>
              <a:cs typeface="Arial" panose="020B0604020202020204" pitchFamily="34" charset="0"/>
            </a:endParaRPr>
          </a:p>
        </p:txBody>
      </p:sp>
      <p:pic>
        <p:nvPicPr>
          <p:cNvPr id="3" name="Рисунок 2">
            <a:extLst>
              <a:ext uri="{FF2B5EF4-FFF2-40B4-BE49-F238E27FC236}">
                <a16:creationId xmlns:a16="http://schemas.microsoft.com/office/drawing/2014/main" id="{02D70B12-6998-EFFF-B8BF-C2EA3BD2F483}"/>
              </a:ext>
            </a:extLst>
          </p:cNvPr>
          <p:cNvPicPr>
            <a:picLocks noChangeAspect="1"/>
          </p:cNvPicPr>
          <p:nvPr/>
        </p:nvPicPr>
        <p:blipFill>
          <a:blip r:embed="rId2"/>
          <a:stretch>
            <a:fillRect/>
          </a:stretch>
        </p:blipFill>
        <p:spPr>
          <a:xfrm>
            <a:off x="107504" y="0"/>
            <a:ext cx="936104" cy="1059513"/>
          </a:xfrm>
          <a:prstGeom prst="rect">
            <a:avLst/>
          </a:prstGeom>
        </p:spPr>
      </p:pic>
    </p:spTree>
    <p:extLst>
      <p:ext uri="{BB962C8B-B14F-4D97-AF65-F5344CB8AC3E}">
        <p14:creationId xmlns:p14="http://schemas.microsoft.com/office/powerpoint/2010/main" val="3599991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4A0000-E968-59BA-BF0C-B21F6DD03939}"/>
              </a:ext>
            </a:extLst>
          </p:cNvPr>
          <p:cNvSpPr txBox="1"/>
          <p:nvPr/>
        </p:nvSpPr>
        <p:spPr>
          <a:xfrm>
            <a:off x="1259632" y="339502"/>
            <a:ext cx="7560840" cy="4278094"/>
          </a:xfrm>
          <a:prstGeom prst="rect">
            <a:avLst/>
          </a:prstGeom>
          <a:noFill/>
        </p:spPr>
        <p:txBody>
          <a:bodyPr wrap="square">
            <a:spAutoFit/>
          </a:bodyPr>
          <a:lstStyle/>
          <a:p>
            <a:r>
              <a:rPr lang="en-US" sz="1600" dirty="0">
                <a:latin typeface="Arial" panose="020B0604020202020204" pitchFamily="34" charset="0"/>
                <a:cs typeface="Arial" panose="020B0604020202020204" pitchFamily="34" charset="0"/>
              </a:rPr>
              <a:t>The power of science leads to technocracy, which asserts the possibility of applying the achievements of science and technology to social problems. </a:t>
            </a:r>
            <a:r>
              <a:rPr lang="en-US" sz="1600" dirty="0" err="1">
                <a:latin typeface="Arial" panose="020B0604020202020204" pitchFamily="34" charset="0"/>
                <a:cs typeface="Arial" panose="020B0604020202020204" pitchFamily="34" charset="0"/>
              </a:rPr>
              <a:t>Technocratism</a:t>
            </a:r>
            <a:r>
              <a:rPr lang="en-US" sz="1600" dirty="0">
                <a:latin typeface="Arial" panose="020B0604020202020204" pitchFamily="34" charset="0"/>
                <a:cs typeface="Arial" panose="020B0604020202020204" pitchFamily="34" charset="0"/>
              </a:rPr>
              <a:t> is considered as a variant of the realization of the idea of the domination of modern technocracy, that is, the establishment of the power of narrow professionals.  It is the power of specialist managers that modern technocrats talk about. </a:t>
            </a:r>
            <a:r>
              <a:rPr lang="en-US" sz="1600" dirty="0" err="1">
                <a:latin typeface="Arial" panose="020B0604020202020204" pitchFamily="34" charset="0"/>
                <a:cs typeface="Arial" panose="020B0604020202020204" pitchFamily="34" charset="0"/>
              </a:rPr>
              <a:t>Technocratism</a:t>
            </a:r>
            <a:r>
              <a:rPr lang="en-US" sz="1600" dirty="0">
                <a:latin typeface="Arial" panose="020B0604020202020204" pitchFamily="34" charset="0"/>
                <a:cs typeface="Arial" panose="020B0604020202020204" pitchFamily="34" charset="0"/>
              </a:rPr>
              <a:t> is dangerous because spirituality, the most important, defining quality of a person, remains "overboard", ignored in pursuit of technical innovations and achievements. </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The power of religion implies blind faith in the existence of another better world and an omnipotent, omniscient, omnipresent God. It is religion that provides simple and understandable answers to all the painful questions that people are constantly and painfully looking for. What is good and what is evil? Why does a person suffer? What is the meaning of life? How to get rid of the fear of the future? And many others. Religion will never lose its appeal because it gives a person real hope for the future. But religious fanatics, as a rule, are not able to think rationally and trust scientific discoveries, interpreting them in their own way.</a:t>
            </a:r>
            <a:endParaRPr lang="ru-RU" sz="1600" dirty="0">
              <a:latin typeface="Arial" panose="020B060402020202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6BDACEB2-64AF-1228-A720-B99C03B99CD0}"/>
              </a:ext>
            </a:extLst>
          </p:cNvPr>
          <p:cNvPicPr>
            <a:picLocks noChangeAspect="1"/>
          </p:cNvPicPr>
          <p:nvPr/>
        </p:nvPicPr>
        <p:blipFill>
          <a:blip r:embed="rId2"/>
          <a:stretch>
            <a:fillRect/>
          </a:stretch>
        </p:blipFill>
        <p:spPr>
          <a:xfrm>
            <a:off x="107504" y="27952"/>
            <a:ext cx="936104" cy="1059513"/>
          </a:xfrm>
          <a:prstGeom prst="rect">
            <a:avLst/>
          </a:prstGeom>
        </p:spPr>
      </p:pic>
    </p:spTree>
    <p:extLst>
      <p:ext uri="{BB962C8B-B14F-4D97-AF65-F5344CB8AC3E}">
        <p14:creationId xmlns:p14="http://schemas.microsoft.com/office/powerpoint/2010/main" val="783762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219A6A1-A785-919E-6CEB-BBAD581A8666}"/>
              </a:ext>
            </a:extLst>
          </p:cNvPr>
          <p:cNvSpPr txBox="1"/>
          <p:nvPr/>
        </p:nvSpPr>
        <p:spPr>
          <a:xfrm>
            <a:off x="251520" y="267494"/>
            <a:ext cx="8784976" cy="4031873"/>
          </a:xfrm>
          <a:prstGeom prst="rect">
            <a:avLst/>
          </a:prstGeom>
          <a:noFill/>
        </p:spPr>
        <p:txBody>
          <a:bodyPr wrap="square">
            <a:spAutoFit/>
          </a:bodyPr>
          <a:lstStyle/>
          <a:p>
            <a:r>
              <a:rPr lang="ru-RU" sz="1600" dirty="0">
                <a:latin typeface="Arial" panose="020B0604020202020204" pitchFamily="34" charset="0"/>
                <a:cs typeface="Arial" panose="020B0604020202020204" pitchFamily="34" charset="0"/>
              </a:rPr>
              <a:t>The </a:t>
            </a:r>
            <a:r>
              <a:rPr lang="ru-RU" sz="1600" dirty="0" err="1">
                <a:latin typeface="Arial" panose="020B0604020202020204" pitchFamily="34" charset="0"/>
                <a:cs typeface="Arial" panose="020B0604020202020204" pitchFamily="34" charset="0"/>
              </a:rPr>
              <a:t>power</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of</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art</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manifests</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itself</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in</a:t>
            </a:r>
            <a:r>
              <a:rPr lang="ru-RU" sz="1600" dirty="0">
                <a:latin typeface="Arial" panose="020B0604020202020204" pitchFamily="34" charset="0"/>
                <a:cs typeface="Arial" panose="020B0604020202020204" pitchFamily="34" charset="0"/>
              </a:rPr>
              <a:t> a </a:t>
            </a:r>
            <a:r>
              <a:rPr lang="ru-RU" sz="1600" dirty="0" err="1">
                <a:latin typeface="Arial" panose="020B0604020202020204" pitchFamily="34" charset="0"/>
                <a:cs typeface="Arial" panose="020B0604020202020204" pitchFamily="34" charset="0"/>
              </a:rPr>
              <a:t>fascinating</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effect</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on</a:t>
            </a:r>
            <a:r>
              <a:rPr lang="ru-RU" sz="1600" dirty="0">
                <a:latin typeface="Arial" panose="020B0604020202020204" pitchFamily="34" charset="0"/>
                <a:cs typeface="Arial" panose="020B0604020202020204" pitchFamily="34" charset="0"/>
              </a:rPr>
              <a:t> a </a:t>
            </a:r>
            <a:r>
              <a:rPr lang="ru-RU" sz="1600" dirty="0" err="1">
                <a:latin typeface="Arial" panose="020B0604020202020204" pitchFamily="34" charset="0"/>
                <a:cs typeface="Arial" panose="020B0604020202020204" pitchFamily="34" charset="0"/>
              </a:rPr>
              <a:t>person</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directly</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contributes</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to</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his</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spiritual</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growth</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and</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development</a:t>
            </a:r>
            <a:r>
              <a:rPr lang="ru-RU" sz="1600" dirty="0">
                <a:latin typeface="Arial" panose="020B0604020202020204" pitchFamily="34" charset="0"/>
                <a:cs typeface="Arial" panose="020B0604020202020204" pitchFamily="34" charset="0"/>
              </a:rPr>
              <a:t>. Art </a:t>
            </a:r>
            <a:r>
              <a:rPr lang="ru-RU" sz="1600" dirty="0" err="1">
                <a:latin typeface="Arial" panose="020B0604020202020204" pitchFamily="34" charset="0"/>
                <a:cs typeface="Arial" panose="020B0604020202020204" pitchFamily="34" charset="0"/>
              </a:rPr>
              <a:t>has</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many</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facets</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it</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affects</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all</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aspects</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first</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of</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all</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of</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spiritual</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life</a:t>
            </a:r>
            <a:r>
              <a:rPr lang="ru-RU" sz="1600" dirty="0">
                <a:latin typeface="Arial" panose="020B0604020202020204" pitchFamily="34" charset="0"/>
                <a:cs typeface="Arial" panose="020B0604020202020204" pitchFamily="34" charset="0"/>
              </a:rPr>
              <a:t>. The </a:t>
            </a:r>
            <a:r>
              <a:rPr lang="ru-RU" sz="1600" dirty="0" err="1">
                <a:latin typeface="Arial" panose="020B0604020202020204" pitchFamily="34" charset="0"/>
                <a:cs typeface="Arial" panose="020B0604020202020204" pitchFamily="34" charset="0"/>
              </a:rPr>
              <a:t>importance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of</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literature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painting</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theater</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cinema</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and</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music</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for</a:t>
            </a:r>
            <a:r>
              <a:rPr lang="ru-RU" sz="1600" dirty="0">
                <a:latin typeface="Arial" panose="020B0604020202020204" pitchFamily="34" charset="0"/>
                <a:cs typeface="Arial" panose="020B0604020202020204" pitchFamily="34" charset="0"/>
              </a:rPr>
              <a:t> a </a:t>
            </a:r>
            <a:r>
              <a:rPr lang="ru-RU" sz="1600" dirty="0" err="1">
                <a:latin typeface="Arial" panose="020B0604020202020204" pitchFamily="34" charset="0"/>
                <a:cs typeface="Arial" panose="020B0604020202020204" pitchFamily="34" charset="0"/>
              </a:rPr>
              <a:t>person</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cannot</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be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overestimated</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Animal</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instincts</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recede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under</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the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power</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of</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art</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which</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contributes</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to</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the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harmonization</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of</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the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inner</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world</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of</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man</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strengthening</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his</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spirituality</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the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so-called</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cultural</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layer</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of</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personality</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Culture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is</a:t>
            </a:r>
            <a:r>
              <a:rPr lang="ru-RU" sz="1600" dirty="0">
                <a:latin typeface="Arial" panose="020B0604020202020204" pitchFamily="34" charset="0"/>
                <a:cs typeface="Arial" panose="020B0604020202020204" pitchFamily="34" charset="0"/>
              </a:rPr>
              <a:t> a </a:t>
            </a:r>
            <a:r>
              <a:rPr lang="ru-RU" sz="1600" dirty="0" err="1">
                <a:latin typeface="Arial" panose="020B0604020202020204" pitchFamily="34" charset="0"/>
                <a:cs typeface="Arial" panose="020B0604020202020204" pitchFamily="34" charset="0"/>
              </a:rPr>
              <a:t>thin</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apple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peel</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above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the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incandescent</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chaos</a:t>
            </a:r>
            <a:r>
              <a:rPr lang="ru-RU" sz="1600" dirty="0">
                <a:latin typeface="Arial" panose="020B0604020202020204" pitchFamily="34" charset="0"/>
                <a:cs typeface="Arial" panose="020B0604020202020204" pitchFamily="34" charset="0"/>
              </a:rPr>
              <a:t>," F. </a:t>
            </a:r>
            <a:r>
              <a:rPr lang="ru-RU" sz="1600" dirty="0" err="1">
                <a:latin typeface="Arial" panose="020B0604020202020204" pitchFamily="34" charset="0"/>
                <a:cs typeface="Arial" panose="020B0604020202020204" pitchFamily="34" charset="0"/>
              </a:rPr>
              <a:t>Nietzsche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argued</a:t>
            </a:r>
            <a:r>
              <a:rPr lang="ru-RU" sz="1600" dirty="0">
                <a:latin typeface="Arial" panose="020B0604020202020204" pitchFamily="34" charset="0"/>
                <a:cs typeface="Arial" panose="020B0604020202020204" pitchFamily="34" charset="0"/>
              </a:rPr>
              <a:t>. The </a:t>
            </a:r>
            <a:r>
              <a:rPr lang="ru-RU" sz="1600" dirty="0" err="1">
                <a:latin typeface="Arial" panose="020B0604020202020204" pitchFamily="34" charset="0"/>
                <a:cs typeface="Arial" panose="020B0604020202020204" pitchFamily="34" charset="0"/>
              </a:rPr>
              <a:t>thicker</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the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cultural</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layer</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the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more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protected</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the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human</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in</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man</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is</a:t>
            </a:r>
            <a:r>
              <a:rPr lang="ru-RU" sz="1600" dirty="0">
                <a:latin typeface="Arial" panose="020B0604020202020204" pitchFamily="34" charset="0"/>
                <a:cs typeface="Arial" panose="020B0604020202020204" pitchFamily="34" charset="0"/>
              </a:rPr>
              <a:t>. Art </a:t>
            </a:r>
            <a:r>
              <a:rPr lang="ru-RU" sz="1600" dirty="0" err="1">
                <a:latin typeface="Arial" panose="020B0604020202020204" pitchFamily="34" charset="0"/>
                <a:cs typeface="Arial" panose="020B0604020202020204" pitchFamily="34" charset="0"/>
              </a:rPr>
              <a:t>influences</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and</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educates</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makes</a:t>
            </a:r>
            <a:r>
              <a:rPr lang="ru-RU" sz="1600" dirty="0">
                <a:latin typeface="Arial" panose="020B0604020202020204" pitchFamily="34" charset="0"/>
                <a:cs typeface="Arial" panose="020B0604020202020204" pitchFamily="34" charset="0"/>
              </a:rPr>
              <a:t> a </a:t>
            </a:r>
            <a:r>
              <a:rPr lang="ru-RU" sz="1600" dirty="0" err="1">
                <a:latin typeface="Arial" panose="020B0604020202020204" pitchFamily="34" charset="0"/>
                <a:cs typeface="Arial" panose="020B0604020202020204" pitchFamily="34" charset="0"/>
              </a:rPr>
              <a:t>person</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more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noble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largely</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determines</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the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hierarchy</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of</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his</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value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orientations</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and</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the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general</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direction</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of</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activity</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and</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activity</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the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meaning</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of</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life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the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realization</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of</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goals</a:t>
            </a:r>
            <a:r>
              <a:rPr lang="ru-RU" sz="1600" dirty="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endParaRPr lang="ru-RU" sz="1600" dirty="0">
              <a:latin typeface="Arial" panose="020B0604020202020204" pitchFamily="34" charset="0"/>
              <a:cs typeface="Arial" panose="020B0604020202020204" pitchFamily="34" charset="0"/>
            </a:endParaRPr>
          </a:p>
          <a:p>
            <a:r>
              <a:rPr lang="ru-RU" sz="1600" dirty="0">
                <a:latin typeface="Arial" panose="020B0604020202020204" pitchFamily="34" charset="0"/>
                <a:cs typeface="Arial" panose="020B0604020202020204" pitchFamily="34" charset="0"/>
              </a:rPr>
              <a:t>The </a:t>
            </a:r>
            <a:r>
              <a:rPr lang="ru-RU" sz="1600" dirty="0" err="1">
                <a:latin typeface="Arial" panose="020B0604020202020204" pitchFamily="34" charset="0"/>
                <a:cs typeface="Arial" panose="020B0604020202020204" pitchFamily="34" charset="0"/>
              </a:rPr>
              <a:t>power</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of</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moral</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principles</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ensures</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the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cohesion</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and</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stability</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of</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human</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community</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is</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one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of</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the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main</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types</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of</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social</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regulation</a:t>
            </a:r>
            <a:r>
              <a:rPr lang="ru-RU" sz="1600" dirty="0">
                <a:latin typeface="Arial" panose="020B0604020202020204" pitchFamily="34" charset="0"/>
                <a:cs typeface="Arial" panose="020B0604020202020204" pitchFamily="34" charset="0"/>
              </a:rPr>
              <a:t>, a </a:t>
            </a:r>
            <a:r>
              <a:rPr lang="ru-RU" sz="1600" dirty="0" err="1">
                <a:latin typeface="Arial" panose="020B0604020202020204" pitchFamily="34" charset="0"/>
                <a:cs typeface="Arial" panose="020B0604020202020204" pitchFamily="34" charset="0"/>
              </a:rPr>
              <a:t>universal</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means</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of</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organizing</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the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objective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process</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of</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human</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existence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on</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the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basis</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of</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the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so-called</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unwritten</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rules</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They</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take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shape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in</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society</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gradually</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in</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the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process</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of</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becoming</a:t>
            </a:r>
            <a:r>
              <a:rPr lang="ru-RU" sz="1600" dirty="0">
                <a:latin typeface="Arial" panose="020B0604020202020204" pitchFamily="34" charset="0"/>
                <a:cs typeface="Arial" panose="020B0604020202020204" pitchFamily="34" charset="0"/>
              </a:rPr>
              <a:t> a </a:t>
            </a:r>
            <a:r>
              <a:rPr lang="ru-RU" sz="1600" dirty="0" err="1">
                <a:latin typeface="Arial" panose="020B0604020202020204" pitchFamily="34" charset="0"/>
                <a:cs typeface="Arial" panose="020B0604020202020204" pitchFamily="34" charset="0"/>
              </a:rPr>
              <a:t>person</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and</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society</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reflecting</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the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needs</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of</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social</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life</a:t>
            </a:r>
            <a:r>
              <a:rPr lang="ru-RU" sz="1600" dirty="0">
                <a:latin typeface="Arial" panose="020B0604020202020204" pitchFamily="34" charset="0"/>
                <a:cs typeface="Arial" panose="020B0604020202020204" pitchFamily="34" charset="0"/>
              </a:rPr>
              <a:t>, a </a:t>
            </a:r>
            <a:r>
              <a:rPr lang="ru-RU" sz="1600" dirty="0" err="1">
                <a:latin typeface="Arial" panose="020B0604020202020204" pitchFamily="34" charset="0"/>
                <a:cs typeface="Arial" panose="020B0604020202020204" pitchFamily="34" charset="0"/>
              </a:rPr>
              <a:t>relatively</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stable</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system</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of</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assessments</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rules</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regulations</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norms</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is</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formed</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mandatory</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for</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all</a:t>
            </a:r>
            <a:r>
              <a:rPr lang="ru-RU" sz="16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8629944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7B28017-5415-0606-FF6C-4515FBD31488}"/>
              </a:ext>
            </a:extLst>
          </p:cNvPr>
          <p:cNvSpPr txBox="1"/>
          <p:nvPr/>
        </p:nvSpPr>
        <p:spPr>
          <a:xfrm>
            <a:off x="179512" y="267494"/>
            <a:ext cx="8640960" cy="4401205"/>
          </a:xfrm>
          <a:prstGeom prst="rect">
            <a:avLst/>
          </a:prstGeom>
          <a:noFill/>
        </p:spPr>
        <p:txBody>
          <a:bodyPr wrap="square">
            <a:spAutoFit/>
          </a:bodyPr>
          <a:lstStyle/>
          <a:p>
            <a:r>
              <a:rPr lang="ru-RU" sz="2000" dirty="0">
                <a:latin typeface="Arial" panose="020B0604020202020204" pitchFamily="34" charset="0"/>
                <a:cs typeface="Arial" panose="020B0604020202020204" pitchFamily="34" charset="0"/>
              </a:rPr>
              <a:t>The </a:t>
            </a:r>
            <a:r>
              <a:rPr lang="ru-RU" sz="2000" dirty="0" err="1">
                <a:latin typeface="Arial" panose="020B0604020202020204" pitchFamily="34" charset="0"/>
                <a:cs typeface="Arial" panose="020B0604020202020204" pitchFamily="34" charset="0"/>
              </a:rPr>
              <a:t>power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of</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law</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stabilizes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the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life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of</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society</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in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all</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its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manifestations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due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to</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the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presence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of</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already</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so-called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written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rules</a:t>
            </a:r>
            <a:r>
              <a:rPr lang="ru-RU" sz="2000" dirty="0">
                <a:latin typeface="Arial" panose="020B0604020202020204" pitchFamily="34" charset="0"/>
                <a:cs typeface="Arial" panose="020B0604020202020204" pitchFamily="34" charset="0"/>
              </a:rPr>
              <a:t>" - </a:t>
            </a:r>
            <a:r>
              <a:rPr lang="ru-RU" sz="2000" dirty="0" err="1">
                <a:latin typeface="Arial" panose="020B0604020202020204" pitchFamily="34" charset="0"/>
                <a:cs typeface="Arial" panose="020B0604020202020204" pitchFamily="34" charset="0"/>
              </a:rPr>
              <a:t>laws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codes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charters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etc</a:t>
            </a:r>
            <a:r>
              <a:rPr lang="ru-RU" sz="2000" dirty="0">
                <a:latin typeface="Arial" panose="020B0604020202020204" pitchFamily="34" charset="0"/>
                <a:cs typeface="Arial" panose="020B0604020202020204" pitchFamily="34" charset="0"/>
              </a:rPr>
              <a:t>. The </a:t>
            </a:r>
            <a:r>
              <a:rPr lang="ru-RU" sz="2000" dirty="0" err="1">
                <a:latin typeface="Arial" panose="020B0604020202020204" pitchFamily="34" charset="0"/>
                <a:cs typeface="Arial" panose="020B0604020202020204" pitchFamily="34" charset="0"/>
              </a:rPr>
              <a:t>power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of</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law</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is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ensured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by</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the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power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of</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such</a:t>
            </a:r>
            <a:r>
              <a:rPr lang="ru-RU" sz="2000" dirty="0">
                <a:latin typeface="Arial" panose="020B0604020202020204" pitchFamily="34" charset="0"/>
                <a:cs typeface="Arial" panose="020B0604020202020204" pitchFamily="34" charset="0"/>
              </a:rPr>
              <a:t> a </a:t>
            </a:r>
            <a:r>
              <a:rPr lang="ru-RU" sz="2000" dirty="0" err="1">
                <a:latin typeface="Arial" panose="020B0604020202020204" pitchFamily="34" charset="0"/>
                <a:cs typeface="Arial" panose="020B0604020202020204" pitchFamily="34" charset="0"/>
              </a:rPr>
              <a:t>social</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institution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the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state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here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we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mean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first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of</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all</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the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instrumental</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value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of</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law</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Positive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legal</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obligations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and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legal</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liability</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are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legal</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means</a:t>
            </a:r>
            <a:r>
              <a:rPr lang="ru-RU" sz="2000" dirty="0">
                <a:latin typeface="Arial" panose="020B0604020202020204" pitchFamily="34" charset="0"/>
                <a:cs typeface="Arial" panose="020B0604020202020204" pitchFamily="34" charset="0"/>
              </a:rPr>
              <a:t>. In </a:t>
            </a:r>
            <a:r>
              <a:rPr lang="ru-RU" sz="2000" dirty="0" err="1">
                <a:latin typeface="Arial" panose="020B0604020202020204" pitchFamily="34" charset="0"/>
                <a:cs typeface="Arial" panose="020B0604020202020204" pitchFamily="34" charset="0"/>
              </a:rPr>
              <a:t>this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context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the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law</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contributes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to</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ensuring</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the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realization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of</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the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power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and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power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of</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state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power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which</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is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clearly</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manifested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in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the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efficiency</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of</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the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state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apparatus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that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is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special</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bodies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called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to</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establish</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duties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verify</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their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fulfillment</a:t>
            </a:r>
            <a:r>
              <a:rPr lang="ru-RU" sz="2000" dirty="0">
                <a:latin typeface="Arial" panose="020B0604020202020204" pitchFamily="34" charset="0"/>
                <a:cs typeface="Arial" panose="020B0604020202020204" pitchFamily="34" charset="0"/>
              </a:rPr>
              <a:t>/</a:t>
            </a:r>
            <a:r>
              <a:rPr lang="ru-RU" sz="2000" dirty="0" err="1">
                <a:latin typeface="Arial" panose="020B0604020202020204" pitchFamily="34" charset="0"/>
                <a:cs typeface="Arial" panose="020B0604020202020204" pitchFamily="34" charset="0"/>
              </a:rPr>
              <a:t>non-fulfillment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etc</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the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same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time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various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acts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of</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inspections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coercive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measures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and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sanctions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are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actively</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used</a:t>
            </a:r>
            <a:r>
              <a:rPr lang="ru-RU" sz="2000" dirty="0">
                <a:latin typeface="Arial" panose="020B0604020202020204" pitchFamily="34" charset="0"/>
                <a:cs typeface="Arial" panose="020B0604020202020204" pitchFamily="34" charset="0"/>
              </a:rPr>
              <a:t>.</a:t>
            </a:r>
          </a:p>
          <a:p>
            <a:endParaRPr lang="en-US" sz="2000" dirty="0">
              <a:latin typeface="Arial" panose="020B0604020202020204" pitchFamily="34" charset="0"/>
              <a:cs typeface="Arial" panose="020B0604020202020204" pitchFamily="34" charset="0"/>
            </a:endParaRPr>
          </a:p>
          <a:p>
            <a:r>
              <a:rPr lang="ru-RU" sz="2000" dirty="0">
                <a:latin typeface="Arial" panose="020B0604020202020204" pitchFamily="34" charset="0"/>
                <a:cs typeface="Arial" panose="020B0604020202020204" pitchFamily="34" charset="0"/>
              </a:rPr>
              <a:t>The </a:t>
            </a:r>
            <a:r>
              <a:rPr lang="ru-RU" sz="2000" dirty="0" err="1">
                <a:latin typeface="Arial" panose="020B0604020202020204" pitchFamily="34" charset="0"/>
                <a:cs typeface="Arial" panose="020B0604020202020204" pitchFamily="34" charset="0"/>
              </a:rPr>
              <a:t>power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of</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politics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is</a:t>
            </a:r>
            <a:r>
              <a:rPr lang="ru-RU" sz="2000" dirty="0">
                <a:latin typeface="Arial" panose="020B0604020202020204" pitchFamily="34" charset="0"/>
                <a:cs typeface="Arial" panose="020B0604020202020204" pitchFamily="34" charset="0"/>
              </a:rPr>
              <a:t> a </a:t>
            </a:r>
            <a:r>
              <a:rPr lang="ru-RU" sz="2000" dirty="0" err="1">
                <a:latin typeface="Arial" panose="020B0604020202020204" pitchFamily="34" charset="0"/>
                <a:cs typeface="Arial" panose="020B0604020202020204" pitchFamily="34" charset="0"/>
              </a:rPr>
              <a:t>special</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kind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of</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power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when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the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presence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of</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authority</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makes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it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possible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to</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impose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one's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will</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which</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determines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the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direction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of</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joint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activity</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of</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all</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social</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institutions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see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the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following</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lectures</a:t>
            </a:r>
            <a:r>
              <a:rPr lang="ru-RU"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0973662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8952801-8BD1-C4C5-19A0-5B71AED7F3BB}"/>
              </a:ext>
            </a:extLst>
          </p:cNvPr>
          <p:cNvSpPr txBox="1"/>
          <p:nvPr/>
        </p:nvSpPr>
        <p:spPr>
          <a:xfrm>
            <a:off x="143508" y="217259"/>
            <a:ext cx="8856984" cy="4708981"/>
          </a:xfrm>
          <a:prstGeom prst="rect">
            <a:avLst/>
          </a:prstGeom>
          <a:noFill/>
        </p:spPr>
        <p:txBody>
          <a:bodyPr wrap="square">
            <a:spAutoFit/>
          </a:bodyPr>
          <a:lstStyle/>
          <a:p>
            <a:r>
              <a:rPr lang="ru-RU" sz="1500" dirty="0" err="1">
                <a:latin typeface="Arial" panose="020B0604020202020204" pitchFamily="34" charset="0"/>
                <a:cs typeface="Arial" panose="020B0604020202020204" pitchFamily="34" charset="0"/>
              </a:rPr>
              <a:t>Now</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let's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try</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to</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answer</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the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question</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what</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are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the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sources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of</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power</a:t>
            </a:r>
            <a:r>
              <a:rPr lang="ru-RU" sz="1500" dirty="0">
                <a:latin typeface="Arial" panose="020B0604020202020204" pitchFamily="34" charset="0"/>
                <a:cs typeface="Arial" panose="020B0604020202020204" pitchFamily="34" charset="0"/>
              </a:rPr>
              <a:t>? </a:t>
            </a:r>
            <a:endParaRPr lang="en-US" sz="1500" dirty="0">
              <a:latin typeface="Arial" panose="020B0604020202020204" pitchFamily="34" charset="0"/>
              <a:cs typeface="Arial" panose="020B0604020202020204" pitchFamily="34" charset="0"/>
            </a:endParaRPr>
          </a:p>
          <a:p>
            <a:r>
              <a:rPr lang="ru-RU" sz="1500" dirty="0">
                <a:latin typeface="Arial" panose="020B0604020202020204" pitchFamily="34" charset="0"/>
                <a:cs typeface="Arial" panose="020B0604020202020204" pitchFamily="34" charset="0"/>
              </a:rPr>
              <a:t>The </a:t>
            </a:r>
            <a:r>
              <a:rPr lang="ru-RU" sz="1500" dirty="0" err="1">
                <a:latin typeface="Arial" panose="020B0604020202020204" pitchFamily="34" charset="0"/>
                <a:cs typeface="Arial" panose="020B0604020202020204" pitchFamily="34" charset="0"/>
              </a:rPr>
              <a:t>Bible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says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There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is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no</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power</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except</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from</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God</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but</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the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powers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that</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be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are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from</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God's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ordinances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Rom</a:t>
            </a:r>
            <a:r>
              <a:rPr lang="ru-RU" sz="1500" dirty="0">
                <a:latin typeface="Arial" panose="020B0604020202020204" pitchFamily="34" charset="0"/>
                <a:cs typeface="Arial" panose="020B0604020202020204" pitchFamily="34" charset="0"/>
              </a:rPr>
              <a:t>. 13:1). </a:t>
            </a:r>
            <a:r>
              <a:rPr lang="ru-RU" sz="1500" dirty="0" err="1">
                <a:latin typeface="Arial" panose="020B0604020202020204" pitchFamily="34" charset="0"/>
                <a:cs typeface="Arial" panose="020B0604020202020204" pitchFamily="34" charset="0"/>
              </a:rPr>
              <a:t>This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theogenetic</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approach</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cannot</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satisfy</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modern</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man</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Ethologists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and</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zoopsychologists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note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that</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even</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highly</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organized</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animals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have</a:t>
            </a:r>
            <a:r>
              <a:rPr lang="ru-RU" sz="1500" dirty="0">
                <a:latin typeface="Arial" panose="020B0604020202020204" pitchFamily="34" charset="0"/>
                <a:cs typeface="Arial" panose="020B0604020202020204" pitchFamily="34" charset="0"/>
              </a:rPr>
              <a:t> a </a:t>
            </a:r>
            <a:r>
              <a:rPr lang="ru-RU" sz="1500" dirty="0" err="1">
                <a:latin typeface="Arial" panose="020B0604020202020204" pitchFamily="34" charset="0"/>
                <a:cs typeface="Arial" panose="020B0604020202020204" pitchFamily="34" charset="0"/>
              </a:rPr>
              <a:t>need</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for</a:t>
            </a:r>
            <a:r>
              <a:rPr lang="ru-RU" sz="1500" dirty="0">
                <a:latin typeface="Arial" panose="020B0604020202020204" pitchFamily="34" charset="0"/>
                <a:cs typeface="Arial" panose="020B0604020202020204" pitchFamily="34" charset="0"/>
              </a:rPr>
              <a:t> a </a:t>
            </a:r>
            <a:r>
              <a:rPr lang="ru-RU" sz="1500" dirty="0" err="1">
                <a:latin typeface="Arial" panose="020B0604020202020204" pitchFamily="34" charset="0"/>
                <a:cs typeface="Arial" panose="020B0604020202020204" pitchFamily="34" charset="0"/>
              </a:rPr>
              <a:t>power</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mechanism</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of</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control</a:t>
            </a:r>
            <a:r>
              <a:rPr lang="ru-RU" sz="1500" dirty="0">
                <a:latin typeface="Arial" panose="020B0604020202020204" pitchFamily="34" charset="0"/>
                <a:cs typeface="Arial" panose="020B0604020202020204" pitchFamily="34" charset="0"/>
              </a:rPr>
              <a:t>. In </a:t>
            </a:r>
            <a:r>
              <a:rPr lang="ru-RU" sz="1500" dirty="0" err="1">
                <a:latin typeface="Arial" panose="020B0604020202020204" pitchFamily="34" charset="0"/>
                <a:cs typeface="Arial" panose="020B0604020202020204" pitchFamily="34" charset="0"/>
              </a:rPr>
              <a:t>each</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form</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of</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sociability</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that</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exists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in</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living</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nature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hierarchical</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connections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are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formed</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Usually</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individuals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with</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greater</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physical</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strength</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become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leaders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thus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in</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the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course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of</a:t>
            </a:r>
            <a:r>
              <a:rPr lang="ru-RU" sz="1500" dirty="0">
                <a:latin typeface="Arial" panose="020B0604020202020204" pitchFamily="34" charset="0"/>
                <a:cs typeface="Arial" panose="020B0604020202020204" pitchFamily="34" charset="0"/>
              </a:rPr>
              <a:t> a </a:t>
            </a:r>
            <a:r>
              <a:rPr lang="ru-RU" sz="1500" dirty="0" err="1">
                <a:latin typeface="Arial" panose="020B0604020202020204" pitchFamily="34" charset="0"/>
                <a:cs typeface="Arial" panose="020B0604020202020204" pitchFamily="34" charset="0"/>
              </a:rPr>
              <a:t>cruel</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and</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irreconcilable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struggle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they</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force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others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to</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obey</a:t>
            </a:r>
            <a:r>
              <a:rPr lang="ru-RU" sz="1500" dirty="0">
                <a:latin typeface="Arial" panose="020B0604020202020204" pitchFamily="34" charset="0"/>
                <a:cs typeface="Arial" panose="020B0604020202020204" pitchFamily="34" charset="0"/>
              </a:rPr>
              <a:t>. Power </a:t>
            </a:r>
            <a:r>
              <a:rPr lang="ru-RU" sz="1500" dirty="0" err="1">
                <a:latin typeface="Arial" panose="020B0604020202020204" pitchFamily="34" charset="0"/>
                <a:cs typeface="Arial" panose="020B0604020202020204" pitchFamily="34" charset="0"/>
              </a:rPr>
              <a:t>mechanisms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are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formed</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where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and</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when</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opportunities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for</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variable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behavior</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and</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opportunities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for</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choice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appear</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Let's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consider</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in</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more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detail</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some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aspects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of</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this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problem</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that</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prove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the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correctness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of</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the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above</a:t>
            </a:r>
            <a:r>
              <a:rPr lang="ru-RU" sz="1500" dirty="0">
                <a:latin typeface="Arial" panose="020B0604020202020204" pitchFamily="34" charset="0"/>
                <a:cs typeface="Arial" panose="020B0604020202020204" pitchFamily="34" charset="0"/>
              </a:rPr>
              <a:t>. </a:t>
            </a:r>
            <a:endParaRPr lang="en-US" sz="1500" dirty="0">
              <a:latin typeface="Arial" panose="020B0604020202020204" pitchFamily="34" charset="0"/>
              <a:cs typeface="Arial" panose="020B0604020202020204" pitchFamily="34" charset="0"/>
            </a:endParaRPr>
          </a:p>
          <a:p>
            <a:endParaRPr lang="en-US" sz="1500" dirty="0">
              <a:latin typeface="Arial" panose="020B0604020202020204" pitchFamily="34" charset="0"/>
              <a:cs typeface="Arial" panose="020B0604020202020204" pitchFamily="34" charset="0"/>
            </a:endParaRPr>
          </a:p>
          <a:p>
            <a:r>
              <a:rPr lang="ru-RU" sz="1500" dirty="0" err="1">
                <a:latin typeface="Arial" panose="020B0604020202020204" pitchFamily="34" charset="0"/>
                <a:cs typeface="Arial" panose="020B0604020202020204" pitchFamily="34" charset="0"/>
              </a:rPr>
              <a:t>Within</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the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framework</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of</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such</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an</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interesting</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science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as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sociobiology</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work</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was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carried</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out</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to</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study</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the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dominant</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behavior</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of</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great</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apes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whose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groups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are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quite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small</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in</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number</a:t>
            </a:r>
            <a:r>
              <a:rPr lang="ru-RU" sz="1500" dirty="0">
                <a:latin typeface="Arial" panose="020B0604020202020204" pitchFamily="34" charset="0"/>
                <a:cs typeface="Arial" panose="020B0604020202020204" pitchFamily="34" charset="0"/>
              </a:rPr>
              <a:t> (5-6 </a:t>
            </a:r>
            <a:r>
              <a:rPr lang="ru-RU" sz="1500" dirty="0" err="1">
                <a:latin typeface="Arial" panose="020B0604020202020204" pitchFamily="34" charset="0"/>
                <a:cs typeface="Arial" panose="020B0604020202020204" pitchFamily="34" charset="0"/>
              </a:rPr>
              <a:t>individuals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and</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are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built</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very</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simply</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but</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differently</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in</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individual</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species</a:t>
            </a:r>
            <a:r>
              <a:rPr lang="ru-RU" sz="1500" dirty="0">
                <a:latin typeface="Arial" panose="020B0604020202020204" pitchFamily="34" charset="0"/>
                <a:cs typeface="Arial" panose="020B0604020202020204" pitchFamily="34" charset="0"/>
              </a:rPr>
              <a:t>. As </a:t>
            </a:r>
            <a:r>
              <a:rPr lang="ru-RU" sz="1500" dirty="0" err="1">
                <a:latin typeface="Arial" panose="020B0604020202020204" pitchFamily="34" charset="0"/>
                <a:cs typeface="Arial" panose="020B0604020202020204" pitchFamily="34" charset="0"/>
              </a:rPr>
              <a:t>it</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turned</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out</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in</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all</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great</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apes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males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completely</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dominate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females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and</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there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is</a:t>
            </a:r>
            <a:r>
              <a:rPr lang="ru-RU" sz="1500" dirty="0">
                <a:latin typeface="Arial" panose="020B0604020202020204" pitchFamily="34" charset="0"/>
                <a:cs typeface="Arial" panose="020B0604020202020204" pitchFamily="34" charset="0"/>
              </a:rPr>
              <a:t> a </a:t>
            </a:r>
            <a:r>
              <a:rPr lang="ru-RU" sz="1500" dirty="0" err="1">
                <a:latin typeface="Arial" panose="020B0604020202020204" pitchFamily="34" charset="0"/>
                <a:cs typeface="Arial" panose="020B0604020202020204" pitchFamily="34" charset="0"/>
              </a:rPr>
              <a:t>strict</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hierarchy</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between</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the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males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themselves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Each</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of</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the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males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proves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its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superiority</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by</a:t>
            </a:r>
            <a:r>
              <a:rPr lang="ru-RU" sz="1500" dirty="0">
                <a:latin typeface="Arial" panose="020B0604020202020204" pitchFamily="34" charset="0"/>
                <a:cs typeface="Arial" panose="020B0604020202020204" pitchFamily="34" charset="0"/>
              </a:rPr>
              <a:t> a </a:t>
            </a:r>
            <a:r>
              <a:rPr lang="ru-RU" sz="1500" dirty="0" err="1">
                <a:latin typeface="Arial" panose="020B0604020202020204" pitchFamily="34" charset="0"/>
                <a:cs typeface="Arial" panose="020B0604020202020204" pitchFamily="34" charset="0"/>
              </a:rPr>
              <a:t>constant</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struggle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to</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preserve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and</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expand</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the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territory</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for</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influence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on</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females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and</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for</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power</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in</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the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group</a:t>
            </a:r>
            <a:r>
              <a:rPr lang="ru-RU" sz="1500" dirty="0">
                <a:latin typeface="Arial" panose="020B0604020202020204" pitchFamily="34" charset="0"/>
                <a:cs typeface="Arial" panose="020B0604020202020204" pitchFamily="34" charset="0"/>
              </a:rPr>
              <a:t>. The </a:t>
            </a:r>
            <a:r>
              <a:rPr lang="ru-RU" sz="1500" dirty="0" err="1">
                <a:latin typeface="Arial" panose="020B0604020202020204" pitchFamily="34" charset="0"/>
                <a:cs typeface="Arial" panose="020B0604020202020204" pitchFamily="34" charset="0"/>
              </a:rPr>
              <a:t>leader</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is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obliged</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to</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constantly</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demonstrate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display</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and</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maintain</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his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superiority</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Perhaps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this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explains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why</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men</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in</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any</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society</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have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more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power</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than</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women</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Thus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the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conclusion</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that</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dominance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or</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power</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is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based</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on</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superiority</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is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quite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justified</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and</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it</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in</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turn</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is</a:t>
            </a:r>
            <a:r>
              <a:rPr lang="ru-RU" sz="1500" dirty="0">
                <a:latin typeface="Arial" panose="020B0604020202020204" pitchFamily="34" charset="0"/>
                <a:cs typeface="Arial" panose="020B0604020202020204" pitchFamily="34" charset="0"/>
              </a:rPr>
              <a:t> a </a:t>
            </a:r>
            <a:r>
              <a:rPr lang="ru-RU" sz="1500" dirty="0" err="1">
                <a:latin typeface="Arial" panose="020B0604020202020204" pitchFamily="34" charset="0"/>
                <a:cs typeface="Arial" panose="020B0604020202020204" pitchFamily="34" charset="0"/>
              </a:rPr>
              <a:t>consequence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first</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of</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all</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of</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physical</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inequality</a:t>
            </a:r>
            <a:r>
              <a:rPr lang="ru-RU" sz="1500" dirty="0">
                <a:latin typeface="Arial" panose="020B0604020202020204" pitchFamily="34" charset="0"/>
                <a:cs typeface="Arial" panose="020B0604020202020204" pitchFamily="34" charset="0"/>
              </a:rPr>
              <a:t>. It </a:t>
            </a:r>
            <a:r>
              <a:rPr lang="ru-RU" sz="1500" dirty="0" err="1">
                <a:latin typeface="Arial" panose="020B0604020202020204" pitchFamily="34" charset="0"/>
                <a:cs typeface="Arial" panose="020B0604020202020204" pitchFamily="34" charset="0"/>
              </a:rPr>
              <a:t>is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this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natural-historical</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evolutionary</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understanding</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of</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the</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origins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of</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power</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in</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sociobiology</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that</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arouses</a:t>
            </a:r>
            <a:r>
              <a:rPr lang="ru-RU" sz="1500" dirty="0">
                <a:latin typeface="Arial" panose="020B0604020202020204" pitchFamily="34" charset="0"/>
                <a:cs typeface="Arial" panose="020B0604020202020204" pitchFamily="34" charset="0"/>
              </a:rPr>
              <a:t> </a:t>
            </a:r>
            <a:r>
              <a:rPr lang="ru-RU" sz="1500" dirty="0" err="1">
                <a:latin typeface="Arial" panose="020B0604020202020204" pitchFamily="34" charset="0"/>
                <a:cs typeface="Arial" panose="020B0604020202020204" pitchFamily="34" charset="0"/>
              </a:rPr>
              <a:t>interest</a:t>
            </a:r>
            <a:r>
              <a:rPr lang="ru-RU" sz="15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833566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C5DD34F-69A9-9860-5847-E3CCA00EE5CD}"/>
              </a:ext>
            </a:extLst>
          </p:cNvPr>
          <p:cNvSpPr txBox="1"/>
          <p:nvPr/>
        </p:nvSpPr>
        <p:spPr>
          <a:xfrm>
            <a:off x="179512" y="267494"/>
            <a:ext cx="8784976" cy="4801314"/>
          </a:xfrm>
          <a:prstGeom prst="rect">
            <a:avLst/>
          </a:prstGeom>
          <a:noFill/>
        </p:spPr>
        <p:txBody>
          <a:bodyPr wrap="square">
            <a:spAutoFit/>
          </a:bodyPr>
          <a:lstStyle/>
          <a:p>
            <a:r>
              <a:rPr lang="ru-RU" dirty="0">
                <a:latin typeface="Arial" panose="020B0604020202020204" pitchFamily="34" charset="0"/>
                <a:cs typeface="Arial" panose="020B0604020202020204" pitchFamily="34" charset="0"/>
              </a:rPr>
              <a:t>The </a:t>
            </a:r>
            <a:r>
              <a:rPr lang="ru-RU" dirty="0" err="1">
                <a:latin typeface="Arial" panose="020B0604020202020204" pitchFamily="34" charset="0"/>
                <a:cs typeface="Arial" panose="020B0604020202020204" pitchFamily="34" charset="0"/>
              </a:rPr>
              <a:t>very</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process</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of</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formation</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and</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development</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of</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society</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necessarily</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leads</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to</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the</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strengthening</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of</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manifestations</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of</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natural</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differences</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between</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people</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to</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the</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superiority</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of</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some</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over</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others</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on</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which</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power</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is</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initially</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based</a:t>
            </a:r>
            <a:r>
              <a:rPr lang="ru-RU" dirty="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ru-RU" dirty="0" err="1">
                <a:latin typeface="Arial" panose="020B0604020202020204" pitchFamily="34" charset="0"/>
                <a:cs typeface="Arial" panose="020B0604020202020204" pitchFamily="34" charset="0"/>
              </a:rPr>
              <a:t>Superiority</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is</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the</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ontological</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basis</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of</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power</a:t>
            </a:r>
            <a:r>
              <a:rPr lang="ru-RU" dirty="0">
                <a:latin typeface="Arial" panose="020B0604020202020204" pitchFamily="34" charset="0"/>
                <a:cs typeface="Arial" panose="020B0604020202020204" pitchFamily="34" charset="0"/>
              </a:rPr>
              <a:t>. And </a:t>
            </a:r>
            <a:r>
              <a:rPr lang="ru-RU" dirty="0" err="1">
                <a:latin typeface="Arial" panose="020B0604020202020204" pitchFamily="34" charset="0"/>
                <a:cs typeface="Arial" panose="020B0604020202020204" pitchFamily="34" charset="0"/>
              </a:rPr>
              <a:t>aggression</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as</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an</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instinct</a:t>
            </a:r>
            <a:r>
              <a:rPr lang="ru-RU" dirty="0">
                <a:latin typeface="Arial" panose="020B0604020202020204" pitchFamily="34" charset="0"/>
                <a:cs typeface="Arial" panose="020B0604020202020204" pitchFamily="34" charset="0"/>
              </a:rPr>
              <a:t>, a </a:t>
            </a:r>
            <a:r>
              <a:rPr lang="ru-RU" dirty="0" err="1">
                <a:latin typeface="Arial" panose="020B0604020202020204" pitchFamily="34" charset="0"/>
                <a:cs typeface="Arial" panose="020B0604020202020204" pitchFamily="34" charset="0"/>
              </a:rPr>
              <a:t>powerful</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tool</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of</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natural</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selection</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according</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to</a:t>
            </a:r>
            <a:r>
              <a:rPr lang="ru-RU" dirty="0">
                <a:latin typeface="Arial" panose="020B0604020202020204" pitchFamily="34" charset="0"/>
                <a:cs typeface="Arial" panose="020B0604020202020204" pitchFamily="34" charset="0"/>
              </a:rPr>
              <a:t> K. </a:t>
            </a:r>
            <a:r>
              <a:rPr lang="ru-RU" dirty="0" err="1">
                <a:latin typeface="Arial" panose="020B0604020202020204" pitchFamily="34" charset="0"/>
                <a:cs typeface="Arial" panose="020B0604020202020204" pitchFamily="34" charset="0"/>
              </a:rPr>
              <a:t>Lorenz</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is</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necessary</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for</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maintaining</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power</a:t>
            </a:r>
            <a:r>
              <a:rPr lang="ru-RU" dirty="0">
                <a:latin typeface="Arial" panose="020B0604020202020204" pitchFamily="34" charset="0"/>
                <a:cs typeface="Arial" panose="020B0604020202020204" pitchFamily="34" charset="0"/>
              </a:rPr>
              <a:t>. Scientific </a:t>
            </a:r>
            <a:r>
              <a:rPr lang="ru-RU" dirty="0" err="1">
                <a:latin typeface="Arial" panose="020B0604020202020204" pitchFamily="34" charset="0"/>
                <a:cs typeface="Arial" panose="020B0604020202020204" pitchFamily="34" charset="0"/>
              </a:rPr>
              <a:t>research</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allows</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us</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to</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assert</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that</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the</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objective</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process</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of</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sociogenesis</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contributes</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to</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the</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consolidation</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of</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various</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rituals</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customs</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traditions</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laws</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and</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other</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external</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levers</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of</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practical</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organization</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of</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expedient</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collective</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activity</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of</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human</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common</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life</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community</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Thus</a:t>
            </a:r>
            <a:r>
              <a:rPr lang="ru-RU" dirty="0">
                <a:latin typeface="Arial" panose="020B0604020202020204" pitchFamily="34" charset="0"/>
                <a:cs typeface="Arial" panose="020B0604020202020204" pitchFamily="34" charset="0"/>
              </a:rPr>
              <a:t>, a </a:t>
            </a:r>
            <a:r>
              <a:rPr lang="ru-RU" dirty="0" err="1">
                <a:latin typeface="Arial" panose="020B0604020202020204" pitchFamily="34" charset="0"/>
                <a:cs typeface="Arial" panose="020B0604020202020204" pitchFamily="34" charset="0"/>
              </a:rPr>
              <a:t>specialized</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mechanism</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for</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regulating</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the</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behavior</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of</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individuals</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is</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gradually</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born</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and</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consolidated</a:t>
            </a:r>
            <a:r>
              <a:rPr lang="ru-RU" dirty="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ru-RU" dirty="0" err="1">
                <a:latin typeface="Arial" panose="020B0604020202020204" pitchFamily="34" charset="0"/>
                <a:cs typeface="Arial" panose="020B0604020202020204" pitchFamily="34" charset="0"/>
              </a:rPr>
              <a:t>This</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means</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that</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power</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arises</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from</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the</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objective</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need</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for</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ordering</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structuring</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differentiated</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group</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activity</a:t>
            </a:r>
            <a:r>
              <a:rPr lang="ru-RU" dirty="0">
                <a:latin typeface="Arial" panose="020B0604020202020204" pitchFamily="34" charset="0"/>
                <a:cs typeface="Arial" panose="020B0604020202020204" pitchFamily="34" charset="0"/>
              </a:rPr>
              <a:t>. A </a:t>
            </a:r>
            <a:r>
              <a:rPr lang="ru-RU" dirty="0" err="1">
                <a:latin typeface="Arial" panose="020B0604020202020204" pitchFamily="34" charset="0"/>
                <a:cs typeface="Arial" panose="020B0604020202020204" pitchFamily="34" charset="0"/>
              </a:rPr>
              <a:t>unique</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power</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environment</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of</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society</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is</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formed</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in</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the</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form</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of</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relations</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interactions</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reactions</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which</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are</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determined</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by</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the</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concepts</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of</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official</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regulated</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sanctioned</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behavior</a:t>
            </a:r>
            <a:r>
              <a:rPr lang="ru-RU"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4430044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8B7F015-6DD7-B8A9-0B9A-006AAB0FCCA3}"/>
              </a:ext>
            </a:extLst>
          </p:cNvPr>
          <p:cNvSpPr txBox="1"/>
          <p:nvPr/>
        </p:nvSpPr>
        <p:spPr>
          <a:xfrm>
            <a:off x="179512" y="195486"/>
            <a:ext cx="8784976" cy="4247317"/>
          </a:xfrm>
          <a:prstGeom prst="rect">
            <a:avLst/>
          </a:prstGeom>
          <a:noFill/>
        </p:spPr>
        <p:txBody>
          <a:bodyPr wrap="square">
            <a:spAutoFit/>
          </a:bodyPr>
          <a:lstStyle/>
          <a:p>
            <a:r>
              <a:rPr lang="ru-RU" dirty="0"/>
              <a:t>It </a:t>
            </a:r>
            <a:r>
              <a:rPr lang="ru-RU" dirty="0" err="1"/>
              <a:t>is</a:t>
            </a:r>
            <a:r>
              <a:rPr lang="ru-RU" dirty="0"/>
              <a:t> </a:t>
            </a:r>
            <a:r>
              <a:rPr lang="ru-RU" dirty="0" err="1"/>
              <a:t>quite</a:t>
            </a:r>
            <a:r>
              <a:rPr lang="ru-RU" dirty="0"/>
              <a:t> </a:t>
            </a:r>
            <a:r>
              <a:rPr lang="ru-RU" dirty="0" err="1"/>
              <a:t>possible</a:t>
            </a:r>
            <a:r>
              <a:rPr lang="ru-RU" dirty="0"/>
              <a:t> </a:t>
            </a:r>
            <a:r>
              <a:rPr lang="ru-RU" dirty="0" err="1"/>
              <a:t>that</a:t>
            </a:r>
            <a:r>
              <a:rPr lang="ru-RU" dirty="0"/>
              <a:t> </a:t>
            </a:r>
            <a:r>
              <a:rPr lang="ru-RU" dirty="0" err="1"/>
              <a:t>in</a:t>
            </a:r>
            <a:r>
              <a:rPr lang="ru-RU" dirty="0"/>
              <a:t> </a:t>
            </a:r>
            <a:r>
              <a:rPr lang="ru-RU" dirty="0" err="1"/>
              <a:t>the</a:t>
            </a:r>
            <a:r>
              <a:rPr lang="ru-RU" dirty="0"/>
              <a:t> </a:t>
            </a:r>
            <a:r>
              <a:rPr lang="ru-RU" dirty="0" err="1"/>
              <a:t>communities</a:t>
            </a:r>
            <a:r>
              <a:rPr lang="ru-RU" dirty="0"/>
              <a:t> </a:t>
            </a:r>
            <a:r>
              <a:rPr lang="ru-RU" dirty="0" err="1"/>
              <a:t>of</a:t>
            </a:r>
            <a:r>
              <a:rPr lang="ru-RU" dirty="0"/>
              <a:t> </a:t>
            </a:r>
            <a:r>
              <a:rPr lang="ru-RU" dirty="0" err="1"/>
              <a:t>ancient</a:t>
            </a:r>
            <a:r>
              <a:rPr lang="ru-RU" dirty="0"/>
              <a:t> Homo sapiens, </a:t>
            </a:r>
            <a:r>
              <a:rPr lang="ru-RU" dirty="0" err="1"/>
              <a:t>there</a:t>
            </a:r>
            <a:r>
              <a:rPr lang="ru-RU" dirty="0"/>
              <a:t> </a:t>
            </a:r>
            <a:r>
              <a:rPr lang="ru-RU" dirty="0" err="1"/>
              <a:t>were</a:t>
            </a:r>
            <a:r>
              <a:rPr lang="ru-RU" dirty="0"/>
              <a:t> </a:t>
            </a:r>
            <a:r>
              <a:rPr lang="ru-RU" dirty="0" err="1"/>
              <a:t>two</a:t>
            </a:r>
            <a:r>
              <a:rPr lang="ru-RU" dirty="0"/>
              <a:t> </a:t>
            </a:r>
            <a:r>
              <a:rPr lang="ru-RU" dirty="0" err="1"/>
              <a:t>main</a:t>
            </a:r>
            <a:r>
              <a:rPr lang="ru-RU" dirty="0"/>
              <a:t> </a:t>
            </a:r>
            <a:r>
              <a:rPr lang="ru-RU" dirty="0" err="1"/>
              <a:t>types</a:t>
            </a:r>
            <a:r>
              <a:rPr lang="ru-RU" dirty="0"/>
              <a:t> </a:t>
            </a:r>
            <a:r>
              <a:rPr lang="ru-RU" dirty="0" err="1"/>
              <a:t>of</a:t>
            </a:r>
            <a:r>
              <a:rPr lang="ru-RU" dirty="0"/>
              <a:t> </a:t>
            </a:r>
            <a:r>
              <a:rPr lang="ru-RU" dirty="0" err="1"/>
              <a:t>relationships</a:t>
            </a:r>
            <a:r>
              <a:rPr lang="ru-RU" dirty="0"/>
              <a:t>: </a:t>
            </a:r>
            <a:r>
              <a:rPr lang="ru-RU" dirty="0" err="1"/>
              <a:t>natural</a:t>
            </a:r>
            <a:r>
              <a:rPr lang="ru-RU" dirty="0"/>
              <a:t> </a:t>
            </a:r>
            <a:r>
              <a:rPr lang="ru-RU" dirty="0" err="1"/>
              <a:t>egoism</a:t>
            </a:r>
            <a:r>
              <a:rPr lang="ru-RU" dirty="0"/>
              <a:t>, </a:t>
            </a:r>
            <a:r>
              <a:rPr lang="ru-RU" dirty="0" err="1"/>
              <a:t>ensuring</a:t>
            </a:r>
            <a:r>
              <a:rPr lang="ru-RU" dirty="0"/>
              <a:t> </a:t>
            </a:r>
            <a:r>
              <a:rPr lang="ru-RU" dirty="0" err="1"/>
              <a:t>the</a:t>
            </a:r>
            <a:r>
              <a:rPr lang="ru-RU" dirty="0"/>
              <a:t> </a:t>
            </a:r>
            <a:r>
              <a:rPr lang="ru-RU" dirty="0" err="1"/>
              <a:t>survival</a:t>
            </a:r>
            <a:r>
              <a:rPr lang="ru-RU" dirty="0"/>
              <a:t> </a:t>
            </a:r>
            <a:r>
              <a:rPr lang="ru-RU" dirty="0" err="1"/>
              <a:t>of</a:t>
            </a:r>
            <a:r>
              <a:rPr lang="ru-RU" dirty="0"/>
              <a:t> </a:t>
            </a:r>
            <a:r>
              <a:rPr lang="ru-RU" dirty="0" err="1"/>
              <a:t>the</a:t>
            </a:r>
            <a:r>
              <a:rPr lang="ru-RU" dirty="0"/>
              <a:t> </a:t>
            </a:r>
            <a:r>
              <a:rPr lang="ru-RU" dirty="0" err="1"/>
              <a:t>individual</a:t>
            </a:r>
            <a:r>
              <a:rPr lang="ru-RU" dirty="0"/>
              <a:t> - </a:t>
            </a:r>
            <a:r>
              <a:rPr lang="ru-RU" dirty="0" err="1"/>
              <a:t>the</a:t>
            </a:r>
            <a:r>
              <a:rPr lang="ru-RU" dirty="0"/>
              <a:t> </a:t>
            </a:r>
            <a:r>
              <a:rPr lang="ru-RU" dirty="0" err="1"/>
              <a:t>instinct</a:t>
            </a:r>
            <a:r>
              <a:rPr lang="ru-RU" dirty="0"/>
              <a:t> </a:t>
            </a:r>
            <a:r>
              <a:rPr lang="ru-RU" dirty="0" err="1"/>
              <a:t>of</a:t>
            </a:r>
            <a:r>
              <a:rPr lang="ru-RU" dirty="0"/>
              <a:t> </a:t>
            </a:r>
            <a:r>
              <a:rPr lang="ru-RU" dirty="0" err="1"/>
              <a:t>self-preservation</a:t>
            </a:r>
            <a:r>
              <a:rPr lang="ru-RU" dirty="0"/>
              <a:t>, </a:t>
            </a:r>
            <a:r>
              <a:rPr lang="ru-RU" dirty="0" err="1"/>
              <a:t>and</a:t>
            </a:r>
            <a:r>
              <a:rPr lang="ru-RU" dirty="0"/>
              <a:t> </a:t>
            </a:r>
            <a:r>
              <a:rPr lang="ru-RU" dirty="0" err="1"/>
              <a:t>natural</a:t>
            </a:r>
            <a:r>
              <a:rPr lang="ru-RU" dirty="0"/>
              <a:t> </a:t>
            </a:r>
            <a:r>
              <a:rPr lang="ru-RU" dirty="0" err="1"/>
              <a:t>altruism</a:t>
            </a:r>
            <a:r>
              <a:rPr lang="ru-RU" dirty="0"/>
              <a:t>, </a:t>
            </a:r>
            <a:r>
              <a:rPr lang="ru-RU" dirty="0" err="1"/>
              <a:t>necessary</a:t>
            </a:r>
            <a:r>
              <a:rPr lang="ru-RU" dirty="0"/>
              <a:t> </a:t>
            </a:r>
            <a:r>
              <a:rPr lang="ru-RU" dirty="0" err="1"/>
              <a:t>for</a:t>
            </a:r>
            <a:r>
              <a:rPr lang="ru-RU" dirty="0"/>
              <a:t> </a:t>
            </a:r>
            <a:r>
              <a:rPr lang="ru-RU" dirty="0" err="1"/>
              <a:t>the</a:t>
            </a:r>
            <a:r>
              <a:rPr lang="ru-RU" dirty="0"/>
              <a:t> </a:t>
            </a:r>
            <a:r>
              <a:rPr lang="ru-RU" dirty="0" err="1"/>
              <a:t>survival</a:t>
            </a:r>
            <a:r>
              <a:rPr lang="ru-RU" dirty="0"/>
              <a:t> </a:t>
            </a:r>
            <a:r>
              <a:rPr lang="ru-RU" dirty="0" err="1"/>
              <a:t>of</a:t>
            </a:r>
            <a:r>
              <a:rPr lang="ru-RU" dirty="0"/>
              <a:t> </a:t>
            </a:r>
            <a:r>
              <a:rPr lang="ru-RU" dirty="0" err="1"/>
              <a:t>the</a:t>
            </a:r>
            <a:r>
              <a:rPr lang="ru-RU" dirty="0"/>
              <a:t> </a:t>
            </a:r>
            <a:r>
              <a:rPr lang="ru-RU" dirty="0" err="1"/>
              <a:t>species</a:t>
            </a:r>
            <a:r>
              <a:rPr lang="ru-RU" dirty="0"/>
              <a:t>, </a:t>
            </a:r>
            <a:r>
              <a:rPr lang="ru-RU" dirty="0" err="1"/>
              <a:t>group</a:t>
            </a:r>
            <a:r>
              <a:rPr lang="ru-RU" dirty="0"/>
              <a:t>, </a:t>
            </a:r>
            <a:r>
              <a:rPr lang="ru-RU" dirty="0" err="1"/>
              <a:t>population</a:t>
            </a:r>
            <a:r>
              <a:rPr lang="ru-RU" dirty="0"/>
              <a:t> - </a:t>
            </a:r>
            <a:r>
              <a:rPr lang="ru-RU" dirty="0" err="1"/>
              <a:t>the</a:t>
            </a:r>
            <a:r>
              <a:rPr lang="ru-RU" dirty="0"/>
              <a:t> </a:t>
            </a:r>
            <a:r>
              <a:rPr lang="ru-RU" dirty="0" err="1"/>
              <a:t>instinct</a:t>
            </a:r>
            <a:r>
              <a:rPr lang="ru-RU" dirty="0"/>
              <a:t> </a:t>
            </a:r>
            <a:r>
              <a:rPr lang="ru-RU" dirty="0" err="1"/>
              <a:t>of</a:t>
            </a:r>
            <a:r>
              <a:rPr lang="ru-RU" dirty="0"/>
              <a:t> </a:t>
            </a:r>
            <a:r>
              <a:rPr lang="ru-RU" dirty="0" err="1"/>
              <a:t>preserving</a:t>
            </a:r>
            <a:r>
              <a:rPr lang="ru-RU" dirty="0"/>
              <a:t> </a:t>
            </a:r>
            <a:r>
              <a:rPr lang="ru-RU" dirty="0" err="1"/>
              <a:t>the</a:t>
            </a:r>
            <a:r>
              <a:rPr lang="ru-RU" dirty="0"/>
              <a:t> </a:t>
            </a:r>
            <a:r>
              <a:rPr lang="ru-RU" dirty="0" err="1"/>
              <a:t>genus</a:t>
            </a:r>
            <a:r>
              <a:rPr lang="ru-RU" dirty="0"/>
              <a:t>. In </a:t>
            </a:r>
            <a:r>
              <a:rPr lang="ru-RU" dirty="0" err="1"/>
              <a:t>essence</a:t>
            </a:r>
            <a:r>
              <a:rPr lang="ru-RU" dirty="0"/>
              <a:t>, </a:t>
            </a:r>
            <a:r>
              <a:rPr lang="ru-RU" dirty="0" err="1"/>
              <a:t>they</a:t>
            </a:r>
            <a:r>
              <a:rPr lang="ru-RU" dirty="0"/>
              <a:t> </a:t>
            </a:r>
            <a:r>
              <a:rPr lang="ru-RU" dirty="0" err="1"/>
              <a:t>are</a:t>
            </a:r>
            <a:r>
              <a:rPr lang="ru-RU" dirty="0"/>
              <a:t> </a:t>
            </a:r>
            <a:r>
              <a:rPr lang="ru-RU" dirty="0" err="1"/>
              <a:t>opposite</a:t>
            </a:r>
            <a:r>
              <a:rPr lang="ru-RU" dirty="0"/>
              <a:t>, </a:t>
            </a:r>
            <a:r>
              <a:rPr lang="ru-RU" dirty="0" err="1"/>
              <a:t>but</a:t>
            </a:r>
            <a:r>
              <a:rPr lang="ru-RU" dirty="0"/>
              <a:t> </a:t>
            </a:r>
            <a:r>
              <a:rPr lang="ru-RU" dirty="0" err="1"/>
              <a:t>it</a:t>
            </a:r>
            <a:r>
              <a:rPr lang="ru-RU" dirty="0"/>
              <a:t> </a:t>
            </a:r>
            <a:r>
              <a:rPr lang="ru-RU" dirty="0" err="1"/>
              <a:t>was</a:t>
            </a:r>
            <a:r>
              <a:rPr lang="ru-RU" dirty="0"/>
              <a:t> </a:t>
            </a:r>
            <a:r>
              <a:rPr lang="ru-RU" dirty="0" err="1"/>
              <a:t>the</a:t>
            </a:r>
            <a:r>
              <a:rPr lang="ru-RU" dirty="0"/>
              <a:t> </a:t>
            </a:r>
            <a:r>
              <a:rPr lang="ru-RU" dirty="0" err="1"/>
              <a:t>two</a:t>
            </a:r>
            <a:r>
              <a:rPr lang="ru-RU" dirty="0"/>
              <a:t> </a:t>
            </a:r>
            <a:r>
              <a:rPr lang="ru-RU" dirty="0" err="1"/>
              <a:t>types</a:t>
            </a:r>
            <a:r>
              <a:rPr lang="ru-RU" dirty="0"/>
              <a:t> </a:t>
            </a:r>
            <a:r>
              <a:rPr lang="ru-RU" dirty="0" err="1"/>
              <a:t>of</a:t>
            </a:r>
            <a:r>
              <a:rPr lang="ru-RU" dirty="0"/>
              <a:t> </a:t>
            </a:r>
            <a:r>
              <a:rPr lang="ru-RU" dirty="0" err="1"/>
              <a:t>communicative</a:t>
            </a:r>
            <a:r>
              <a:rPr lang="ru-RU" dirty="0"/>
              <a:t> </a:t>
            </a:r>
            <a:r>
              <a:rPr lang="ru-RU" dirty="0" err="1"/>
              <a:t>connections</a:t>
            </a:r>
            <a:r>
              <a:rPr lang="ru-RU" dirty="0"/>
              <a:t> </a:t>
            </a:r>
            <a:r>
              <a:rPr lang="ru-RU" dirty="0" err="1"/>
              <a:t>that</a:t>
            </a:r>
            <a:r>
              <a:rPr lang="ru-RU" dirty="0"/>
              <a:t> </a:t>
            </a:r>
            <a:r>
              <a:rPr lang="ru-RU" dirty="0" err="1"/>
              <a:t>contributed</a:t>
            </a:r>
            <a:r>
              <a:rPr lang="ru-RU" dirty="0"/>
              <a:t> </a:t>
            </a:r>
            <a:r>
              <a:rPr lang="ru-RU" dirty="0" err="1"/>
              <a:t>to</a:t>
            </a:r>
            <a:r>
              <a:rPr lang="ru-RU" dirty="0"/>
              <a:t> </a:t>
            </a:r>
            <a:r>
              <a:rPr lang="ru-RU" dirty="0" err="1"/>
              <a:t>the</a:t>
            </a:r>
            <a:r>
              <a:rPr lang="ru-RU" dirty="0"/>
              <a:t> </a:t>
            </a:r>
            <a:r>
              <a:rPr lang="ru-RU" dirty="0" err="1"/>
              <a:t>formation</a:t>
            </a:r>
            <a:r>
              <a:rPr lang="ru-RU" dirty="0"/>
              <a:t> </a:t>
            </a:r>
            <a:r>
              <a:rPr lang="ru-RU" dirty="0" err="1"/>
              <a:t>of</a:t>
            </a:r>
            <a:r>
              <a:rPr lang="ru-RU" dirty="0"/>
              <a:t> </a:t>
            </a:r>
            <a:r>
              <a:rPr lang="ru-RU" dirty="0" err="1"/>
              <a:t>power</a:t>
            </a:r>
            <a:r>
              <a:rPr lang="ru-RU" dirty="0"/>
              <a:t> </a:t>
            </a:r>
            <a:r>
              <a:rPr lang="ru-RU" dirty="0" err="1"/>
              <a:t>relations</a:t>
            </a:r>
            <a:r>
              <a:rPr lang="ru-RU" dirty="0"/>
              <a:t>. </a:t>
            </a:r>
            <a:endParaRPr lang="en-US" dirty="0"/>
          </a:p>
          <a:p>
            <a:r>
              <a:rPr lang="ru-RU" dirty="0"/>
              <a:t>The </a:t>
            </a:r>
            <a:r>
              <a:rPr lang="ru-RU" dirty="0" err="1"/>
              <a:t>formation</a:t>
            </a:r>
            <a:r>
              <a:rPr lang="ru-RU" dirty="0"/>
              <a:t> </a:t>
            </a:r>
            <a:r>
              <a:rPr lang="ru-RU" dirty="0" err="1"/>
              <a:t>of</a:t>
            </a:r>
            <a:r>
              <a:rPr lang="ru-RU" dirty="0"/>
              <a:t> </a:t>
            </a:r>
            <a:r>
              <a:rPr lang="ru-RU" dirty="0" err="1"/>
              <a:t>different</a:t>
            </a:r>
            <a:r>
              <a:rPr lang="ru-RU" dirty="0"/>
              <a:t> </a:t>
            </a:r>
            <a:r>
              <a:rPr lang="ru-RU" dirty="0" err="1"/>
              <a:t>forms</a:t>
            </a:r>
            <a:r>
              <a:rPr lang="ru-RU" dirty="0"/>
              <a:t> </a:t>
            </a:r>
            <a:r>
              <a:rPr lang="ru-RU" dirty="0" err="1"/>
              <a:t>of</a:t>
            </a:r>
            <a:r>
              <a:rPr lang="ru-RU" dirty="0"/>
              <a:t> </a:t>
            </a:r>
            <a:r>
              <a:rPr lang="ru-RU" dirty="0" err="1"/>
              <a:t>sociability</a:t>
            </a:r>
            <a:r>
              <a:rPr lang="ru-RU" dirty="0"/>
              <a:t> </a:t>
            </a:r>
            <a:r>
              <a:rPr lang="ru-RU" dirty="0" err="1"/>
              <a:t>in</a:t>
            </a:r>
            <a:r>
              <a:rPr lang="ru-RU" dirty="0"/>
              <a:t> </a:t>
            </a:r>
            <a:r>
              <a:rPr lang="ru-RU" dirty="0" err="1"/>
              <a:t>the</a:t>
            </a:r>
            <a:r>
              <a:rPr lang="ru-RU" dirty="0"/>
              <a:t> </a:t>
            </a:r>
            <a:r>
              <a:rPr lang="ru-RU" dirty="0" err="1"/>
              <a:t>animal</a:t>
            </a:r>
            <a:r>
              <a:rPr lang="ru-RU" dirty="0"/>
              <a:t> </a:t>
            </a:r>
            <a:r>
              <a:rPr lang="ru-RU" dirty="0" err="1"/>
              <a:t>world</a:t>
            </a:r>
            <a:r>
              <a:rPr lang="ru-RU" dirty="0"/>
              <a:t> </a:t>
            </a:r>
            <a:r>
              <a:rPr lang="ru-RU" dirty="0" err="1"/>
              <a:t>leads</a:t>
            </a:r>
            <a:r>
              <a:rPr lang="ru-RU" dirty="0"/>
              <a:t>, </a:t>
            </a:r>
            <a:r>
              <a:rPr lang="ru-RU" dirty="0" err="1"/>
              <a:t>thanks</a:t>
            </a:r>
            <a:r>
              <a:rPr lang="ru-RU" dirty="0"/>
              <a:t> </a:t>
            </a:r>
            <a:r>
              <a:rPr lang="ru-RU" dirty="0" err="1"/>
              <a:t>to</a:t>
            </a:r>
            <a:r>
              <a:rPr lang="ru-RU" dirty="0"/>
              <a:t> </a:t>
            </a:r>
            <a:r>
              <a:rPr lang="ru-RU" dirty="0" err="1"/>
              <a:t>evolution</a:t>
            </a:r>
            <a:r>
              <a:rPr lang="ru-RU" dirty="0"/>
              <a:t>, </a:t>
            </a:r>
            <a:r>
              <a:rPr lang="ru-RU" dirty="0" err="1"/>
              <a:t>to</a:t>
            </a:r>
            <a:r>
              <a:rPr lang="ru-RU" dirty="0"/>
              <a:t> </a:t>
            </a:r>
            <a:r>
              <a:rPr lang="ru-RU" dirty="0" err="1"/>
              <a:t>the</a:t>
            </a:r>
            <a:r>
              <a:rPr lang="ru-RU" dirty="0"/>
              <a:t> </a:t>
            </a:r>
            <a:r>
              <a:rPr lang="ru-RU" dirty="0" err="1"/>
              <a:t>emergence</a:t>
            </a:r>
            <a:r>
              <a:rPr lang="ru-RU" dirty="0"/>
              <a:t> </a:t>
            </a:r>
            <a:r>
              <a:rPr lang="ru-RU" dirty="0" err="1"/>
              <a:t>of</a:t>
            </a:r>
            <a:r>
              <a:rPr lang="ru-RU" dirty="0"/>
              <a:t> </a:t>
            </a:r>
            <a:r>
              <a:rPr lang="ru-RU" dirty="0" err="1"/>
              <a:t>early</a:t>
            </a:r>
            <a:r>
              <a:rPr lang="ru-RU" dirty="0"/>
              <a:t> </a:t>
            </a:r>
            <a:r>
              <a:rPr lang="ru-RU" dirty="0" err="1"/>
              <a:t>forms</a:t>
            </a:r>
            <a:r>
              <a:rPr lang="ru-RU" dirty="0"/>
              <a:t> </a:t>
            </a:r>
            <a:r>
              <a:rPr lang="ru-RU" dirty="0" err="1"/>
              <a:t>of</a:t>
            </a:r>
            <a:r>
              <a:rPr lang="ru-RU" dirty="0"/>
              <a:t> </a:t>
            </a:r>
            <a:r>
              <a:rPr lang="ru-RU" dirty="0" err="1"/>
              <a:t>collectivity</a:t>
            </a:r>
            <a:r>
              <a:rPr lang="ru-RU" dirty="0"/>
              <a:t>, </a:t>
            </a:r>
            <a:r>
              <a:rPr lang="ru-RU" dirty="0" err="1"/>
              <a:t>hierarchy</a:t>
            </a:r>
            <a:r>
              <a:rPr lang="ru-RU" dirty="0"/>
              <a:t> </a:t>
            </a:r>
            <a:r>
              <a:rPr lang="ru-RU" dirty="0" err="1"/>
              <a:t>and</a:t>
            </a:r>
            <a:r>
              <a:rPr lang="ru-RU" dirty="0"/>
              <a:t> </a:t>
            </a:r>
            <a:r>
              <a:rPr lang="ru-RU" dirty="0" err="1"/>
              <a:t>peaceful</a:t>
            </a:r>
            <a:r>
              <a:rPr lang="ru-RU" dirty="0"/>
              <a:t> </a:t>
            </a:r>
            <a:r>
              <a:rPr lang="ru-RU" dirty="0" err="1"/>
              <a:t>relationships</a:t>
            </a:r>
            <a:r>
              <a:rPr lang="ru-RU" dirty="0"/>
              <a:t> </a:t>
            </a:r>
            <a:r>
              <a:rPr lang="ru-RU" dirty="0" err="1"/>
              <a:t>in</a:t>
            </a:r>
            <a:r>
              <a:rPr lang="ru-RU" dirty="0"/>
              <a:t> </a:t>
            </a:r>
            <a:r>
              <a:rPr lang="ru-RU" dirty="0" err="1"/>
              <a:t>the</a:t>
            </a:r>
            <a:r>
              <a:rPr lang="ru-RU" dirty="0"/>
              <a:t> Homo sapiens </a:t>
            </a:r>
            <a:r>
              <a:rPr lang="ru-RU" dirty="0" err="1"/>
              <a:t>community</a:t>
            </a:r>
            <a:r>
              <a:rPr lang="ru-RU" dirty="0"/>
              <a:t>. </a:t>
            </a:r>
            <a:endParaRPr lang="en-US" dirty="0"/>
          </a:p>
          <a:p>
            <a:r>
              <a:rPr lang="ru-RU" dirty="0" err="1"/>
              <a:t>Here</a:t>
            </a:r>
            <a:r>
              <a:rPr lang="ru-RU" dirty="0"/>
              <a:t> </a:t>
            </a:r>
            <a:r>
              <a:rPr lang="ru-RU" dirty="0" err="1"/>
              <a:t>we</a:t>
            </a:r>
            <a:r>
              <a:rPr lang="ru-RU" dirty="0"/>
              <a:t> </a:t>
            </a:r>
            <a:r>
              <a:rPr lang="ru-RU" dirty="0" err="1"/>
              <a:t>observe</a:t>
            </a:r>
            <a:r>
              <a:rPr lang="ru-RU" dirty="0"/>
              <a:t> a </a:t>
            </a:r>
            <a:r>
              <a:rPr lang="ru-RU" dirty="0" err="1"/>
              <a:t>dual</a:t>
            </a:r>
            <a:r>
              <a:rPr lang="ru-RU" dirty="0"/>
              <a:t> </a:t>
            </a:r>
            <a:r>
              <a:rPr lang="ru-RU" dirty="0" err="1"/>
              <a:t>process</a:t>
            </a:r>
            <a:r>
              <a:rPr lang="ru-RU" dirty="0"/>
              <a:t>: </a:t>
            </a:r>
            <a:r>
              <a:rPr lang="ru-RU" dirty="0" err="1"/>
              <a:t>on</a:t>
            </a:r>
            <a:r>
              <a:rPr lang="ru-RU" dirty="0"/>
              <a:t> </a:t>
            </a:r>
            <a:r>
              <a:rPr lang="ru-RU" dirty="0" err="1"/>
              <a:t>the</a:t>
            </a:r>
            <a:r>
              <a:rPr lang="ru-RU" dirty="0"/>
              <a:t> </a:t>
            </a:r>
            <a:r>
              <a:rPr lang="ru-RU" dirty="0" err="1"/>
              <a:t>one</a:t>
            </a:r>
            <a:r>
              <a:rPr lang="ru-RU" dirty="0"/>
              <a:t> </a:t>
            </a:r>
            <a:r>
              <a:rPr lang="ru-RU" dirty="0" err="1"/>
              <a:t>hand</a:t>
            </a:r>
            <a:r>
              <a:rPr lang="ru-RU" dirty="0"/>
              <a:t>, </a:t>
            </a:r>
            <a:r>
              <a:rPr lang="ru-RU" dirty="0" err="1"/>
              <a:t>innate</a:t>
            </a:r>
            <a:r>
              <a:rPr lang="ru-RU" dirty="0"/>
              <a:t> </a:t>
            </a:r>
            <a:r>
              <a:rPr lang="ru-RU" dirty="0" err="1"/>
              <a:t>egoism</a:t>
            </a:r>
            <a:r>
              <a:rPr lang="ru-RU" dirty="0"/>
              <a:t> </a:t>
            </a:r>
            <a:r>
              <a:rPr lang="ru-RU" dirty="0" err="1"/>
              <a:t>hinders</a:t>
            </a:r>
            <a:r>
              <a:rPr lang="ru-RU" dirty="0"/>
              <a:t> </a:t>
            </a:r>
            <a:r>
              <a:rPr lang="ru-RU" dirty="0" err="1"/>
              <a:t>cooperation</a:t>
            </a:r>
            <a:r>
              <a:rPr lang="ru-RU" dirty="0"/>
              <a:t>, </a:t>
            </a:r>
            <a:r>
              <a:rPr lang="ru-RU" dirty="0" err="1"/>
              <a:t>communication</a:t>
            </a:r>
            <a:r>
              <a:rPr lang="ru-RU" dirty="0"/>
              <a:t> </a:t>
            </a:r>
            <a:r>
              <a:rPr lang="ru-RU" dirty="0" err="1"/>
              <a:t>of</a:t>
            </a:r>
            <a:r>
              <a:rPr lang="ru-RU" dirty="0"/>
              <a:t> </a:t>
            </a:r>
            <a:r>
              <a:rPr lang="ru-RU" dirty="0" err="1"/>
              <a:t>individuals</a:t>
            </a:r>
            <a:r>
              <a:rPr lang="ru-RU" dirty="0"/>
              <a:t>; </a:t>
            </a:r>
            <a:r>
              <a:rPr lang="ru-RU" dirty="0" err="1"/>
              <a:t>on</a:t>
            </a:r>
            <a:r>
              <a:rPr lang="ru-RU" dirty="0"/>
              <a:t> </a:t>
            </a:r>
            <a:r>
              <a:rPr lang="ru-RU" dirty="0" err="1"/>
              <a:t>the</a:t>
            </a:r>
            <a:r>
              <a:rPr lang="ru-RU" dirty="0"/>
              <a:t> </a:t>
            </a:r>
            <a:r>
              <a:rPr lang="ru-RU" dirty="0" err="1"/>
              <a:t>other</a:t>
            </a:r>
            <a:r>
              <a:rPr lang="ru-RU" dirty="0"/>
              <a:t> </a:t>
            </a:r>
            <a:r>
              <a:rPr lang="ru-RU" dirty="0" err="1"/>
              <a:t>hand</a:t>
            </a:r>
            <a:r>
              <a:rPr lang="ru-RU" dirty="0"/>
              <a:t>, </a:t>
            </a:r>
            <a:r>
              <a:rPr lang="ru-RU" dirty="0" err="1"/>
              <a:t>the</a:t>
            </a:r>
            <a:r>
              <a:rPr lang="ru-RU" dirty="0"/>
              <a:t> </a:t>
            </a:r>
            <a:r>
              <a:rPr lang="ru-RU" dirty="0" err="1"/>
              <a:t>instinct</a:t>
            </a:r>
            <a:r>
              <a:rPr lang="ru-RU" dirty="0"/>
              <a:t> </a:t>
            </a:r>
            <a:r>
              <a:rPr lang="ru-RU" dirty="0" err="1"/>
              <a:t>of</a:t>
            </a:r>
            <a:r>
              <a:rPr lang="ru-RU" dirty="0"/>
              <a:t> </a:t>
            </a:r>
            <a:r>
              <a:rPr lang="ru-RU" dirty="0" err="1"/>
              <a:t>self-preservation</a:t>
            </a:r>
            <a:r>
              <a:rPr lang="ru-RU" dirty="0"/>
              <a:t> </a:t>
            </a:r>
            <a:r>
              <a:rPr lang="ru-RU" dirty="0" err="1"/>
              <a:t>forces</a:t>
            </a:r>
            <a:r>
              <a:rPr lang="ru-RU" dirty="0"/>
              <a:t> </a:t>
            </a:r>
            <a:r>
              <a:rPr lang="ru-RU" dirty="0" err="1"/>
              <a:t>us</a:t>
            </a:r>
            <a:r>
              <a:rPr lang="ru-RU" dirty="0"/>
              <a:t> </a:t>
            </a:r>
            <a:r>
              <a:rPr lang="ru-RU" dirty="0" err="1"/>
              <a:t>to</a:t>
            </a:r>
            <a:r>
              <a:rPr lang="ru-RU" dirty="0"/>
              <a:t> </a:t>
            </a:r>
            <a:r>
              <a:rPr lang="ru-RU" dirty="0" err="1"/>
              <a:t>exclude</a:t>
            </a:r>
            <a:r>
              <a:rPr lang="ru-RU" dirty="0"/>
              <a:t> </a:t>
            </a:r>
            <a:r>
              <a:rPr lang="ru-RU" dirty="0" err="1"/>
              <a:t>open</a:t>
            </a:r>
            <a:r>
              <a:rPr lang="ru-RU" dirty="0"/>
              <a:t> </a:t>
            </a:r>
            <a:r>
              <a:rPr lang="ru-RU" dirty="0" err="1"/>
              <a:t>conflicts</a:t>
            </a:r>
            <a:r>
              <a:rPr lang="ru-RU" dirty="0"/>
              <a:t>, </a:t>
            </a:r>
            <a:r>
              <a:rPr lang="ru-RU" dirty="0" err="1"/>
              <a:t>not</a:t>
            </a:r>
            <a:r>
              <a:rPr lang="ru-RU" dirty="0"/>
              <a:t> </a:t>
            </a:r>
            <a:r>
              <a:rPr lang="ru-RU" dirty="0" err="1"/>
              <a:t>to</a:t>
            </a:r>
            <a:r>
              <a:rPr lang="ru-RU" dirty="0"/>
              <a:t> </a:t>
            </a:r>
            <a:r>
              <a:rPr lang="ru-RU" dirty="0" err="1"/>
              <a:t>incite</a:t>
            </a:r>
            <a:r>
              <a:rPr lang="ru-RU" dirty="0"/>
              <a:t> </a:t>
            </a:r>
            <a:r>
              <a:rPr lang="ru-RU" dirty="0" err="1"/>
              <a:t>them</a:t>
            </a:r>
            <a:r>
              <a:rPr lang="ru-RU" dirty="0"/>
              <a:t>, </a:t>
            </a:r>
            <a:r>
              <a:rPr lang="ru-RU" dirty="0" err="1"/>
              <a:t>not</a:t>
            </a:r>
            <a:r>
              <a:rPr lang="ru-RU" dirty="0"/>
              <a:t> </a:t>
            </a:r>
            <a:r>
              <a:rPr lang="ru-RU" dirty="0" err="1"/>
              <a:t>to</a:t>
            </a:r>
            <a:r>
              <a:rPr lang="ru-RU" dirty="0"/>
              <a:t> </a:t>
            </a:r>
            <a:r>
              <a:rPr lang="ru-RU" dirty="0" err="1"/>
              <a:t>wage</a:t>
            </a:r>
            <a:r>
              <a:rPr lang="ru-RU" dirty="0"/>
              <a:t> a "</a:t>
            </a:r>
            <a:r>
              <a:rPr lang="ru-RU" dirty="0" err="1"/>
              <a:t>war</a:t>
            </a:r>
            <a:r>
              <a:rPr lang="ru-RU" dirty="0"/>
              <a:t> </a:t>
            </a:r>
            <a:r>
              <a:rPr lang="ru-RU" dirty="0" err="1"/>
              <a:t>of</a:t>
            </a:r>
            <a:r>
              <a:rPr lang="ru-RU" dirty="0"/>
              <a:t> </a:t>
            </a:r>
            <a:r>
              <a:rPr lang="ru-RU" dirty="0" err="1"/>
              <a:t>all</a:t>
            </a:r>
            <a:r>
              <a:rPr lang="ru-RU" dirty="0"/>
              <a:t> </a:t>
            </a:r>
            <a:r>
              <a:rPr lang="ru-RU" dirty="0" err="1"/>
              <a:t>against</a:t>
            </a:r>
            <a:r>
              <a:rPr lang="ru-RU" dirty="0"/>
              <a:t> </a:t>
            </a:r>
            <a:r>
              <a:rPr lang="ru-RU" dirty="0" err="1"/>
              <a:t>all</a:t>
            </a:r>
            <a:r>
              <a:rPr lang="ru-RU" dirty="0"/>
              <a:t>". </a:t>
            </a:r>
            <a:endParaRPr lang="en-US" dirty="0"/>
          </a:p>
          <a:p>
            <a:r>
              <a:rPr lang="ru-RU" dirty="0" err="1"/>
              <a:t>Consequently</a:t>
            </a:r>
            <a:r>
              <a:rPr lang="ru-RU" dirty="0"/>
              <a:t>, </a:t>
            </a:r>
            <a:r>
              <a:rPr lang="ru-RU" dirty="0" err="1"/>
              <a:t>such</a:t>
            </a:r>
            <a:r>
              <a:rPr lang="ru-RU" dirty="0"/>
              <a:t> </a:t>
            </a:r>
            <a:r>
              <a:rPr lang="ru-RU" dirty="0" err="1"/>
              <a:t>properties</a:t>
            </a:r>
            <a:r>
              <a:rPr lang="ru-RU" dirty="0"/>
              <a:t> </a:t>
            </a:r>
            <a:r>
              <a:rPr lang="ru-RU" dirty="0" err="1"/>
              <a:t>of</a:t>
            </a:r>
            <a:r>
              <a:rPr lang="ru-RU" dirty="0"/>
              <a:t> </a:t>
            </a:r>
            <a:r>
              <a:rPr lang="ru-RU" dirty="0" err="1"/>
              <a:t>power</a:t>
            </a:r>
            <a:r>
              <a:rPr lang="ru-RU" dirty="0"/>
              <a:t> </a:t>
            </a:r>
            <a:r>
              <a:rPr lang="ru-RU" dirty="0" err="1"/>
              <a:t>are</a:t>
            </a:r>
            <a:r>
              <a:rPr lang="ru-RU" dirty="0"/>
              <a:t> </a:t>
            </a:r>
            <a:r>
              <a:rPr lang="ru-RU" dirty="0" err="1"/>
              <a:t>manifested</a:t>
            </a:r>
            <a:r>
              <a:rPr lang="ru-RU" dirty="0"/>
              <a:t> </a:t>
            </a:r>
            <a:r>
              <a:rPr lang="ru-RU" dirty="0" err="1"/>
              <a:t>as</a:t>
            </a:r>
            <a:r>
              <a:rPr lang="ru-RU" dirty="0"/>
              <a:t>, </a:t>
            </a:r>
            <a:r>
              <a:rPr lang="ru-RU" dirty="0" err="1"/>
              <a:t>firstly</a:t>
            </a:r>
            <a:r>
              <a:rPr lang="ru-RU" dirty="0"/>
              <a:t>, </a:t>
            </a:r>
            <a:r>
              <a:rPr lang="ru-RU" dirty="0" err="1"/>
              <a:t>power</a:t>
            </a:r>
            <a:r>
              <a:rPr lang="ru-RU" dirty="0"/>
              <a:t> </a:t>
            </a:r>
            <a:r>
              <a:rPr lang="ru-RU" dirty="0" err="1"/>
              <a:t>functions</a:t>
            </a:r>
            <a:r>
              <a:rPr lang="ru-RU" dirty="0"/>
              <a:t> </a:t>
            </a:r>
            <a:r>
              <a:rPr lang="ru-RU" dirty="0" err="1"/>
              <a:t>in</a:t>
            </a:r>
            <a:r>
              <a:rPr lang="ru-RU" dirty="0"/>
              <a:t> </a:t>
            </a:r>
            <a:r>
              <a:rPr lang="ru-RU" dirty="0" err="1"/>
              <a:t>all</a:t>
            </a:r>
            <a:r>
              <a:rPr lang="ru-RU" dirty="0"/>
              <a:t> </a:t>
            </a:r>
            <a:r>
              <a:rPr lang="ru-RU" dirty="0" err="1"/>
              <a:t>spheres</a:t>
            </a:r>
            <a:r>
              <a:rPr lang="ru-RU" dirty="0"/>
              <a:t> </a:t>
            </a:r>
            <a:r>
              <a:rPr lang="ru-RU" dirty="0" err="1"/>
              <a:t>of</a:t>
            </a:r>
            <a:r>
              <a:rPr lang="ru-RU" dirty="0"/>
              <a:t> </a:t>
            </a:r>
            <a:r>
              <a:rPr lang="ru-RU" dirty="0" err="1"/>
              <a:t>human</a:t>
            </a:r>
            <a:r>
              <a:rPr lang="ru-RU" dirty="0"/>
              <a:t> </a:t>
            </a:r>
            <a:r>
              <a:rPr lang="ru-RU" dirty="0" err="1"/>
              <a:t>communication</a:t>
            </a:r>
            <a:r>
              <a:rPr lang="ru-RU" dirty="0"/>
              <a:t> - </a:t>
            </a:r>
            <a:r>
              <a:rPr lang="ru-RU" dirty="0" err="1"/>
              <a:t>universality</a:t>
            </a:r>
            <a:r>
              <a:rPr lang="ru-RU" dirty="0"/>
              <a:t> </a:t>
            </a:r>
            <a:r>
              <a:rPr lang="ru-RU" dirty="0" err="1"/>
              <a:t>and</a:t>
            </a:r>
            <a:r>
              <a:rPr lang="ru-RU" dirty="0"/>
              <a:t>, </a:t>
            </a:r>
            <a:r>
              <a:rPr lang="ru-RU" dirty="0" err="1"/>
              <a:t>secondly</a:t>
            </a:r>
            <a:r>
              <a:rPr lang="ru-RU" dirty="0"/>
              <a:t>, </a:t>
            </a:r>
            <a:r>
              <a:rPr lang="ru-RU" dirty="0" err="1"/>
              <a:t>power</a:t>
            </a:r>
            <a:r>
              <a:rPr lang="ru-RU" dirty="0"/>
              <a:t> </a:t>
            </a:r>
            <a:r>
              <a:rPr lang="ru-RU" dirty="0" err="1"/>
              <a:t>integrates</a:t>
            </a:r>
            <a:r>
              <a:rPr lang="ru-RU" dirty="0"/>
              <a:t> </a:t>
            </a:r>
            <a:r>
              <a:rPr lang="ru-RU" dirty="0" err="1"/>
              <a:t>and</a:t>
            </a:r>
            <a:r>
              <a:rPr lang="ru-RU" dirty="0"/>
              <a:t> </a:t>
            </a:r>
            <a:r>
              <a:rPr lang="ru-RU" dirty="0" err="1"/>
              <a:t>contrasts</a:t>
            </a:r>
            <a:r>
              <a:rPr lang="ru-RU" dirty="0"/>
              <a:t> </a:t>
            </a:r>
            <a:r>
              <a:rPr lang="ru-RU" dirty="0" err="1"/>
              <a:t>individual</a:t>
            </a:r>
            <a:r>
              <a:rPr lang="ru-RU" dirty="0"/>
              <a:t> </a:t>
            </a:r>
            <a:r>
              <a:rPr lang="ru-RU" dirty="0" err="1"/>
              <a:t>individuals</a:t>
            </a:r>
            <a:r>
              <a:rPr lang="ru-RU" dirty="0"/>
              <a:t> </a:t>
            </a:r>
            <a:r>
              <a:rPr lang="ru-RU" dirty="0" err="1"/>
              <a:t>and</a:t>
            </a:r>
            <a:r>
              <a:rPr lang="ru-RU" dirty="0"/>
              <a:t> </a:t>
            </a:r>
            <a:r>
              <a:rPr lang="ru-RU" dirty="0" err="1"/>
              <a:t>social</a:t>
            </a:r>
            <a:r>
              <a:rPr lang="ru-RU" dirty="0"/>
              <a:t> </a:t>
            </a:r>
            <a:r>
              <a:rPr lang="ru-RU" dirty="0" err="1"/>
              <a:t>groups</a:t>
            </a:r>
            <a:r>
              <a:rPr lang="ru-RU" dirty="0"/>
              <a:t> - </a:t>
            </a:r>
            <a:r>
              <a:rPr lang="ru-RU" dirty="0" err="1"/>
              <a:t>inclusiveness</a:t>
            </a:r>
            <a:r>
              <a:rPr lang="ru-RU" dirty="0"/>
              <a:t>.</a:t>
            </a:r>
          </a:p>
        </p:txBody>
      </p:sp>
    </p:spTree>
    <p:extLst>
      <p:ext uri="{BB962C8B-B14F-4D97-AF65-F5344CB8AC3E}">
        <p14:creationId xmlns:p14="http://schemas.microsoft.com/office/powerpoint/2010/main" val="20527593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ADE5C5-4848-74F1-51DF-A8CFD4F183DF}"/>
              </a:ext>
            </a:extLst>
          </p:cNvPr>
          <p:cNvSpPr txBox="1"/>
          <p:nvPr/>
        </p:nvSpPr>
        <p:spPr>
          <a:xfrm>
            <a:off x="179512" y="267494"/>
            <a:ext cx="8640960" cy="4478149"/>
          </a:xfrm>
          <a:prstGeom prst="rect">
            <a:avLst/>
          </a:prstGeom>
          <a:noFill/>
        </p:spPr>
        <p:txBody>
          <a:bodyPr wrap="square">
            <a:spAutoFit/>
          </a:bodyPr>
          <a:lstStyle/>
          <a:p>
            <a:r>
              <a:rPr lang="ru-RU" sz="1900" dirty="0" err="1">
                <a:latin typeface="Arial" panose="020B0604020202020204" pitchFamily="34" charset="0"/>
                <a:cs typeface="Arial" panose="020B0604020202020204" pitchFamily="34" charset="0"/>
              </a:rPr>
              <a:t>Thus</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primitive</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animal</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supremacy</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the</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habit</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of</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being</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first</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differs</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from</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power</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in</a:t>
            </a:r>
            <a:r>
              <a:rPr lang="ru-RU" sz="1900" dirty="0">
                <a:latin typeface="Arial" panose="020B0604020202020204" pitchFamily="34" charset="0"/>
                <a:cs typeface="Arial" panose="020B0604020202020204" pitchFamily="34" charset="0"/>
              </a:rPr>
              <a:t> a </a:t>
            </a:r>
            <a:r>
              <a:rPr lang="ru-RU" sz="1900" dirty="0" err="1">
                <a:latin typeface="Arial" panose="020B0604020202020204" pitchFamily="34" charset="0"/>
                <a:cs typeface="Arial" panose="020B0604020202020204" pitchFamily="34" charset="0"/>
              </a:rPr>
              <a:t>civilized</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society</a:t>
            </a:r>
            <a:r>
              <a:rPr lang="ru-RU" sz="1900" dirty="0">
                <a:latin typeface="Arial" panose="020B0604020202020204" pitchFamily="34" charset="0"/>
                <a:cs typeface="Arial" panose="020B0604020202020204" pitchFamily="34" charset="0"/>
              </a:rPr>
              <a:t> - </a:t>
            </a:r>
            <a:r>
              <a:rPr lang="ru-RU" sz="1900" dirty="0" err="1">
                <a:latin typeface="Arial" panose="020B0604020202020204" pitchFamily="34" charset="0"/>
                <a:cs typeface="Arial" panose="020B0604020202020204" pitchFamily="34" charset="0"/>
              </a:rPr>
              <a:t>this</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ability</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of</a:t>
            </a:r>
            <a:r>
              <a:rPr lang="ru-RU" sz="1900" dirty="0">
                <a:latin typeface="Arial" panose="020B0604020202020204" pitchFamily="34" charset="0"/>
                <a:cs typeface="Arial" panose="020B0604020202020204" pitchFamily="34" charset="0"/>
              </a:rPr>
              <a:t> Homo </a:t>
            </a:r>
            <a:r>
              <a:rPr lang="ru-RU" sz="1900" dirty="0" err="1">
                <a:latin typeface="Arial" panose="020B0604020202020204" pitchFamily="34" charset="0"/>
                <a:cs typeface="Arial" panose="020B0604020202020204" pitchFamily="34" charset="0"/>
              </a:rPr>
              <a:t>sapience</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is</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generated</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by</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hierarchy</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in</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relationships</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the</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desire</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for</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organization</a:t>
            </a:r>
            <a:r>
              <a:rPr lang="ru-RU" sz="1900" dirty="0">
                <a:latin typeface="Arial" panose="020B0604020202020204" pitchFamily="34" charset="0"/>
                <a:cs typeface="Arial" panose="020B0604020202020204" pitchFamily="34" charset="0"/>
              </a:rPr>
              <a:t>. On </a:t>
            </a:r>
            <a:r>
              <a:rPr lang="ru-RU" sz="1900" dirty="0" err="1">
                <a:latin typeface="Arial" panose="020B0604020202020204" pitchFamily="34" charset="0"/>
                <a:cs typeface="Arial" panose="020B0604020202020204" pitchFamily="34" charset="0"/>
              </a:rPr>
              <a:t>this</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basis</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relationships</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of</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coercion</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and</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incentive</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management</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and</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control</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dependence</a:t>
            </a:r>
            <a:r>
              <a:rPr lang="ru-RU" sz="1900" dirty="0">
                <a:latin typeface="Arial" panose="020B0604020202020204" pitchFamily="34" charset="0"/>
                <a:cs typeface="Arial" panose="020B0604020202020204" pitchFamily="34" charset="0"/>
              </a:rPr>
              <a:t>/</a:t>
            </a:r>
            <a:r>
              <a:rPr lang="ru-RU" sz="1900" dirty="0" err="1">
                <a:latin typeface="Arial" panose="020B0604020202020204" pitchFamily="34" charset="0"/>
                <a:cs typeface="Arial" panose="020B0604020202020204" pitchFamily="34" charset="0"/>
              </a:rPr>
              <a:t>interdependence</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and</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full</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or</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partial</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independence</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domination</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and</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subordination</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etc</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are</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formed</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This</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is</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how</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the</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so-called</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processing</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of</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people</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by</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people</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is</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carried</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out</a:t>
            </a:r>
            <a:r>
              <a:rPr lang="ru-RU" sz="1900" dirty="0">
                <a:latin typeface="Arial" panose="020B0604020202020204" pitchFamily="34" charset="0"/>
                <a:cs typeface="Arial" panose="020B0604020202020204" pitchFamily="34" charset="0"/>
              </a:rPr>
              <a:t>. Always, </a:t>
            </a:r>
            <a:r>
              <a:rPr lang="ru-RU" sz="1900" dirty="0" err="1">
                <a:latin typeface="Arial" panose="020B0604020202020204" pitchFamily="34" charset="0"/>
                <a:cs typeface="Arial" panose="020B0604020202020204" pitchFamily="34" charset="0"/>
              </a:rPr>
              <a:t>everywhere</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and</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anywhere</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whether</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we</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want</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it</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or</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not</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we</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are</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involved</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included</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in</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power</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relationships</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everyone</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strives</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for</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dominance</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to</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one</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degree</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or</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another</a:t>
            </a:r>
            <a:r>
              <a:rPr lang="ru-RU" sz="1900" dirty="0">
                <a:latin typeface="Arial" panose="020B0604020202020204" pitchFamily="34" charset="0"/>
                <a:cs typeface="Arial" panose="020B0604020202020204" pitchFamily="34" charset="0"/>
              </a:rPr>
              <a:t>. </a:t>
            </a:r>
            <a:endParaRPr lang="en-US" sz="1900" dirty="0">
              <a:latin typeface="Arial" panose="020B0604020202020204" pitchFamily="34" charset="0"/>
              <a:cs typeface="Arial" panose="020B0604020202020204" pitchFamily="34" charset="0"/>
            </a:endParaRPr>
          </a:p>
          <a:p>
            <a:endParaRPr lang="en-US" sz="1900" dirty="0">
              <a:latin typeface="Arial" panose="020B0604020202020204" pitchFamily="34" charset="0"/>
              <a:cs typeface="Arial" panose="020B0604020202020204" pitchFamily="34" charset="0"/>
            </a:endParaRPr>
          </a:p>
          <a:p>
            <a:r>
              <a:rPr lang="ru-RU" sz="1900" dirty="0" err="1">
                <a:latin typeface="Arial" panose="020B0604020202020204" pitchFamily="34" charset="0"/>
                <a:cs typeface="Arial" panose="020B0604020202020204" pitchFamily="34" charset="0"/>
              </a:rPr>
              <a:t>Consequently</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studying</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the</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origins</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of</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power</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allows</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us</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to</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better</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understand</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the</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objective</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inequality</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differentiation</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hierarchy</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of</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people's</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position</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in</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society</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the</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diversity</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of</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behavioral</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role</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functions</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existing</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in</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it</a:t>
            </a:r>
            <a:r>
              <a:rPr lang="ru-RU" sz="1900" dirty="0">
                <a:latin typeface="Arial" panose="020B0604020202020204" pitchFamily="34" charset="0"/>
                <a:cs typeface="Arial" panose="020B0604020202020204" pitchFamily="34" charset="0"/>
              </a:rPr>
              <a:t>. The </a:t>
            </a:r>
            <a:r>
              <a:rPr lang="ru-RU" sz="1900" dirty="0" err="1">
                <a:latin typeface="Arial" panose="020B0604020202020204" pitchFamily="34" charset="0"/>
                <a:cs typeface="Arial" panose="020B0604020202020204" pitchFamily="34" charset="0"/>
              </a:rPr>
              <a:t>observed</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asymmetry</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in</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relationships</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has</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always</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been</a:t>
            </a:r>
            <a:r>
              <a:rPr lang="ru-RU" sz="1900" dirty="0">
                <a:latin typeface="Arial" panose="020B0604020202020204" pitchFamily="34" charset="0"/>
                <a:cs typeface="Arial" panose="020B0604020202020204" pitchFamily="34" charset="0"/>
              </a:rPr>
              <a:t> - </a:t>
            </a:r>
            <a:r>
              <a:rPr lang="ru-RU" sz="1900" dirty="0" err="1">
                <a:latin typeface="Arial" panose="020B0604020202020204" pitchFamily="34" charset="0"/>
                <a:cs typeface="Arial" panose="020B0604020202020204" pitchFamily="34" charset="0"/>
              </a:rPr>
              <a:t>physical</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superiority</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material</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moral</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intellectual</a:t>
            </a:r>
            <a:r>
              <a:rPr lang="ru-RU" sz="1900" dirty="0">
                <a:latin typeface="Arial" panose="020B0604020202020204" pitchFamily="34" charset="0"/>
                <a:cs typeface="Arial" panose="020B0604020202020204" pitchFamily="34" charset="0"/>
              </a:rPr>
              <a:t> - </a:t>
            </a:r>
            <a:r>
              <a:rPr lang="ru-RU" sz="1900" dirty="0" err="1">
                <a:latin typeface="Arial" panose="020B0604020202020204" pitchFamily="34" charset="0"/>
                <a:cs typeface="Arial" panose="020B0604020202020204" pitchFamily="34" charset="0"/>
              </a:rPr>
              <a:t>all</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this</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represents</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different</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aspects</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of</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the</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manifestation</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of</a:t>
            </a:r>
            <a:r>
              <a:rPr lang="ru-RU" sz="1900" dirty="0">
                <a:latin typeface="Arial" panose="020B0604020202020204" pitchFamily="34" charset="0"/>
                <a:cs typeface="Arial" panose="020B0604020202020204" pitchFamily="34" charset="0"/>
              </a:rPr>
              <a:t> </a:t>
            </a:r>
            <a:r>
              <a:rPr lang="ru-RU" sz="1900" dirty="0" err="1">
                <a:latin typeface="Arial" panose="020B0604020202020204" pitchFamily="34" charset="0"/>
                <a:cs typeface="Arial" panose="020B0604020202020204" pitchFamily="34" charset="0"/>
              </a:rPr>
              <a:t>power</a:t>
            </a:r>
            <a:r>
              <a:rPr lang="ru-RU" sz="19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0776208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6F8BC01-DB07-7294-E5DF-1DF5AFA10A65}"/>
              </a:ext>
            </a:extLst>
          </p:cNvPr>
          <p:cNvSpPr txBox="1"/>
          <p:nvPr/>
        </p:nvSpPr>
        <p:spPr>
          <a:xfrm>
            <a:off x="143508" y="123478"/>
            <a:ext cx="8856984" cy="4770537"/>
          </a:xfrm>
          <a:prstGeom prst="rect">
            <a:avLst/>
          </a:prstGeom>
          <a:noFill/>
        </p:spPr>
        <p:txBody>
          <a:bodyPr wrap="square">
            <a:spAutoFit/>
          </a:bodyPr>
          <a:lstStyle/>
          <a:p>
            <a:r>
              <a:rPr lang="ru-RU" sz="1600" dirty="0"/>
              <a:t>From </a:t>
            </a:r>
            <a:r>
              <a:rPr lang="ru-RU" sz="1600" dirty="0" err="1"/>
              <a:t>the</a:t>
            </a:r>
            <a:r>
              <a:rPr lang="ru-RU" sz="1600" dirty="0"/>
              <a:t> </a:t>
            </a:r>
            <a:r>
              <a:rPr lang="ru-RU" sz="1600" dirty="0" err="1"/>
              <a:t>point</a:t>
            </a:r>
            <a:r>
              <a:rPr lang="ru-RU" sz="1600" dirty="0"/>
              <a:t> </a:t>
            </a:r>
            <a:r>
              <a:rPr lang="ru-RU" sz="1600" dirty="0" err="1"/>
              <a:t>of</a:t>
            </a:r>
            <a:r>
              <a:rPr lang="ru-RU" sz="1600" dirty="0"/>
              <a:t> </a:t>
            </a:r>
            <a:r>
              <a:rPr lang="ru-RU" sz="1600" dirty="0" err="1"/>
              <a:t>view</a:t>
            </a:r>
            <a:r>
              <a:rPr lang="ru-RU" sz="1600" dirty="0"/>
              <a:t> </a:t>
            </a:r>
            <a:r>
              <a:rPr lang="ru-RU" sz="1600" dirty="0" err="1"/>
              <a:t>of</a:t>
            </a:r>
            <a:r>
              <a:rPr lang="ru-RU" sz="1600" dirty="0"/>
              <a:t> </a:t>
            </a:r>
            <a:r>
              <a:rPr lang="ru-RU" sz="1600" dirty="0" err="1"/>
              <a:t>the</a:t>
            </a:r>
            <a:r>
              <a:rPr lang="ru-RU" sz="1600" dirty="0"/>
              <a:t> </a:t>
            </a:r>
            <a:r>
              <a:rPr lang="ru-RU" sz="1600" dirty="0" err="1"/>
              <a:t>genesis</a:t>
            </a:r>
            <a:r>
              <a:rPr lang="ru-RU" sz="1600" dirty="0"/>
              <a:t> </a:t>
            </a:r>
            <a:r>
              <a:rPr lang="ru-RU" sz="1600" dirty="0" err="1"/>
              <a:t>of</a:t>
            </a:r>
            <a:r>
              <a:rPr lang="ru-RU" sz="1600" dirty="0"/>
              <a:t> </a:t>
            </a:r>
            <a:r>
              <a:rPr lang="ru-RU" sz="1600" dirty="0" err="1"/>
              <a:t>power</a:t>
            </a:r>
            <a:r>
              <a:rPr lang="ru-RU" sz="1600" dirty="0"/>
              <a:t>, </a:t>
            </a:r>
            <a:r>
              <a:rPr lang="ru-RU" sz="1600" dirty="0" err="1"/>
              <a:t>it</a:t>
            </a:r>
            <a:r>
              <a:rPr lang="ru-RU" sz="1600" dirty="0"/>
              <a:t> </a:t>
            </a:r>
            <a:r>
              <a:rPr lang="ru-RU" sz="1600" dirty="0" err="1"/>
              <a:t>was</a:t>
            </a:r>
            <a:r>
              <a:rPr lang="ru-RU" sz="1600" dirty="0"/>
              <a:t> </a:t>
            </a:r>
            <a:r>
              <a:rPr lang="ru-RU" sz="1600" dirty="0" err="1"/>
              <a:t>the</a:t>
            </a:r>
            <a:r>
              <a:rPr lang="ru-RU" sz="1600" dirty="0"/>
              <a:t> </a:t>
            </a:r>
            <a:r>
              <a:rPr lang="ru-RU" sz="1600" dirty="0" err="1"/>
              <a:t>need</a:t>
            </a:r>
            <a:r>
              <a:rPr lang="ru-RU" sz="1600" dirty="0"/>
              <a:t> </a:t>
            </a:r>
            <a:r>
              <a:rPr lang="ru-RU" sz="1600" dirty="0" err="1"/>
              <a:t>to</a:t>
            </a:r>
            <a:r>
              <a:rPr lang="ru-RU" sz="1600" dirty="0"/>
              <a:t> </a:t>
            </a:r>
            <a:r>
              <a:rPr lang="ru-RU" sz="1600" dirty="0" err="1"/>
              <a:t>manage</a:t>
            </a:r>
            <a:r>
              <a:rPr lang="ru-RU" sz="1600" dirty="0"/>
              <a:t> </a:t>
            </a:r>
            <a:r>
              <a:rPr lang="ru-RU" sz="1600" dirty="0" err="1"/>
              <a:t>society</a:t>
            </a:r>
            <a:r>
              <a:rPr lang="ru-RU" sz="1600" dirty="0"/>
              <a:t> </a:t>
            </a:r>
            <a:r>
              <a:rPr lang="ru-RU" sz="1600" dirty="0" err="1"/>
              <a:t>that</a:t>
            </a:r>
            <a:r>
              <a:rPr lang="ru-RU" sz="1600" dirty="0"/>
              <a:t> </a:t>
            </a:r>
            <a:r>
              <a:rPr lang="ru-RU" sz="1600" dirty="0" err="1"/>
              <a:t>served</a:t>
            </a:r>
            <a:r>
              <a:rPr lang="ru-RU" sz="1600" dirty="0"/>
              <a:t> </a:t>
            </a:r>
            <a:r>
              <a:rPr lang="ru-RU" sz="1600" dirty="0" err="1"/>
              <a:t>as</a:t>
            </a:r>
            <a:r>
              <a:rPr lang="ru-RU" sz="1600" dirty="0"/>
              <a:t> </a:t>
            </a:r>
            <a:r>
              <a:rPr lang="ru-RU" sz="1600" dirty="0" err="1"/>
              <a:t>an</a:t>
            </a:r>
            <a:r>
              <a:rPr lang="ru-RU" sz="1600" dirty="0"/>
              <a:t> </a:t>
            </a:r>
            <a:r>
              <a:rPr lang="ru-RU" sz="1600" dirty="0" err="1"/>
              <a:t>impetus</a:t>
            </a:r>
            <a:r>
              <a:rPr lang="ru-RU" sz="1600" dirty="0"/>
              <a:t> </a:t>
            </a:r>
            <a:r>
              <a:rPr lang="ru-RU" sz="1600" dirty="0" err="1"/>
              <a:t>for</a:t>
            </a:r>
            <a:r>
              <a:rPr lang="ru-RU" sz="1600" dirty="0"/>
              <a:t> </a:t>
            </a:r>
            <a:r>
              <a:rPr lang="ru-RU" sz="1600" dirty="0" err="1"/>
              <a:t>the</a:t>
            </a:r>
            <a:r>
              <a:rPr lang="ru-RU" sz="1600" dirty="0"/>
              <a:t> </a:t>
            </a:r>
            <a:r>
              <a:rPr lang="ru-RU" sz="1600" dirty="0" err="1"/>
              <a:t>emergence</a:t>
            </a:r>
            <a:r>
              <a:rPr lang="ru-RU" sz="1600" dirty="0"/>
              <a:t> </a:t>
            </a:r>
            <a:r>
              <a:rPr lang="ru-RU" sz="1600" dirty="0" err="1"/>
              <a:t>of</a:t>
            </a:r>
            <a:r>
              <a:rPr lang="ru-RU" sz="1600" dirty="0"/>
              <a:t> </a:t>
            </a:r>
            <a:r>
              <a:rPr lang="ru-RU" sz="1600" dirty="0" err="1"/>
              <a:t>this</a:t>
            </a:r>
            <a:r>
              <a:rPr lang="ru-RU" sz="1600" dirty="0"/>
              <a:t> </a:t>
            </a:r>
            <a:r>
              <a:rPr lang="ru-RU" sz="1600" dirty="0" err="1"/>
              <a:t>phenomenon</a:t>
            </a:r>
            <a:r>
              <a:rPr lang="ru-RU" sz="1600" dirty="0"/>
              <a:t>. Power </a:t>
            </a:r>
            <a:r>
              <a:rPr lang="ru-RU" sz="1600" dirty="0" err="1"/>
              <a:t>acts</a:t>
            </a:r>
            <a:r>
              <a:rPr lang="ru-RU" sz="1600" dirty="0"/>
              <a:t> </a:t>
            </a:r>
            <a:r>
              <a:rPr lang="ru-RU" sz="1600" dirty="0" err="1"/>
              <a:t>as</a:t>
            </a:r>
            <a:r>
              <a:rPr lang="ru-RU" sz="1600" dirty="0"/>
              <a:t> a </a:t>
            </a:r>
            <a:r>
              <a:rPr lang="ru-RU" sz="1600" dirty="0" err="1"/>
              <a:t>means</a:t>
            </a:r>
            <a:r>
              <a:rPr lang="ru-RU" sz="1600" dirty="0"/>
              <a:t> </a:t>
            </a:r>
            <a:r>
              <a:rPr lang="ru-RU" sz="1600" dirty="0" err="1"/>
              <a:t>of</a:t>
            </a:r>
            <a:r>
              <a:rPr lang="ru-RU" sz="1600" dirty="0"/>
              <a:t> </a:t>
            </a:r>
            <a:r>
              <a:rPr lang="ru-RU" sz="1600" dirty="0" err="1"/>
              <a:t>social</a:t>
            </a:r>
            <a:r>
              <a:rPr lang="ru-RU" sz="1600" dirty="0"/>
              <a:t> </a:t>
            </a:r>
            <a:r>
              <a:rPr lang="ru-RU" sz="1600" dirty="0" err="1"/>
              <a:t>management</a:t>
            </a:r>
            <a:r>
              <a:rPr lang="ru-RU" sz="1600" dirty="0"/>
              <a:t> </a:t>
            </a:r>
            <a:r>
              <a:rPr lang="ru-RU" sz="1600" dirty="0" err="1"/>
              <a:t>only</a:t>
            </a:r>
            <a:r>
              <a:rPr lang="ru-RU" sz="1600" dirty="0"/>
              <a:t>, </a:t>
            </a:r>
            <a:r>
              <a:rPr lang="ru-RU" sz="1600" dirty="0" err="1"/>
              <a:t>since</a:t>
            </a:r>
            <a:r>
              <a:rPr lang="ru-RU" sz="1600" dirty="0"/>
              <a:t> </a:t>
            </a:r>
            <a:r>
              <a:rPr lang="ru-RU" sz="1600" dirty="0" err="1"/>
              <a:t>everyone</a:t>
            </a:r>
            <a:r>
              <a:rPr lang="ru-RU" sz="1600" dirty="0"/>
              <a:t> </a:t>
            </a:r>
            <a:r>
              <a:rPr lang="ru-RU" sz="1600" dirty="0" err="1"/>
              <a:t>knows</a:t>
            </a:r>
            <a:r>
              <a:rPr lang="ru-RU" sz="1600" dirty="0"/>
              <a:t> </a:t>
            </a:r>
            <a:r>
              <a:rPr lang="ru-RU" sz="1600" dirty="0" err="1"/>
              <a:t>that</a:t>
            </a:r>
            <a:r>
              <a:rPr lang="ru-RU" sz="1600" dirty="0"/>
              <a:t> </a:t>
            </a:r>
            <a:r>
              <a:rPr lang="ru-RU" sz="1600" dirty="0" err="1"/>
              <a:t>management</a:t>
            </a:r>
            <a:r>
              <a:rPr lang="ru-RU" sz="1600" dirty="0"/>
              <a:t> </a:t>
            </a:r>
            <a:r>
              <a:rPr lang="ru-RU" sz="1600" dirty="0" err="1"/>
              <a:t>can</a:t>
            </a:r>
            <a:r>
              <a:rPr lang="ru-RU" sz="1600" dirty="0"/>
              <a:t> </a:t>
            </a:r>
            <a:r>
              <a:rPr lang="ru-RU" sz="1600" dirty="0" err="1"/>
              <a:t>also</a:t>
            </a:r>
            <a:r>
              <a:rPr lang="ru-RU" sz="1600" dirty="0"/>
              <a:t> </a:t>
            </a:r>
            <a:r>
              <a:rPr lang="ru-RU" sz="1600" dirty="0" err="1"/>
              <a:t>be</a:t>
            </a:r>
            <a:r>
              <a:rPr lang="ru-RU" sz="1600" dirty="0"/>
              <a:t> </a:t>
            </a:r>
            <a:r>
              <a:rPr lang="ru-RU" sz="1600" dirty="0" err="1"/>
              <a:t>technical</a:t>
            </a:r>
            <a:r>
              <a:rPr lang="ru-RU" sz="1600" dirty="0"/>
              <a:t>, </a:t>
            </a:r>
            <a:r>
              <a:rPr lang="ru-RU" sz="1600" dirty="0" err="1"/>
              <a:t>for</a:t>
            </a:r>
            <a:r>
              <a:rPr lang="ru-RU" sz="1600" dirty="0"/>
              <a:t> </a:t>
            </a:r>
            <a:r>
              <a:rPr lang="ru-RU" sz="1600" dirty="0" err="1"/>
              <a:t>example</a:t>
            </a:r>
            <a:r>
              <a:rPr lang="ru-RU" sz="1600" dirty="0"/>
              <a:t>, </a:t>
            </a:r>
            <a:r>
              <a:rPr lang="ru-RU" sz="1600" dirty="0" err="1"/>
              <a:t>managing</a:t>
            </a:r>
            <a:r>
              <a:rPr lang="ru-RU" sz="1600" dirty="0"/>
              <a:t> a </a:t>
            </a:r>
            <a:r>
              <a:rPr lang="ru-RU" sz="1600" dirty="0" err="1"/>
              <a:t>machine</a:t>
            </a:r>
            <a:r>
              <a:rPr lang="ru-RU" sz="1600" dirty="0"/>
              <a:t>. </a:t>
            </a:r>
            <a:r>
              <a:rPr lang="ru-RU" sz="1600" dirty="0" err="1"/>
              <a:t>Thus</a:t>
            </a:r>
            <a:r>
              <a:rPr lang="ru-RU" sz="1600" dirty="0"/>
              <a:t>, </a:t>
            </a:r>
            <a:r>
              <a:rPr lang="ru-RU" sz="1600" dirty="0" err="1"/>
              <a:t>it</a:t>
            </a:r>
            <a:r>
              <a:rPr lang="ru-RU" sz="1600" dirty="0"/>
              <a:t> </a:t>
            </a:r>
            <a:r>
              <a:rPr lang="ru-RU" sz="1600" dirty="0" err="1"/>
              <a:t>is</a:t>
            </a:r>
            <a:r>
              <a:rPr lang="ru-RU" sz="1600" dirty="0"/>
              <a:t> </a:t>
            </a:r>
            <a:r>
              <a:rPr lang="ru-RU" sz="1600" dirty="0" err="1"/>
              <a:t>quite</a:t>
            </a:r>
            <a:r>
              <a:rPr lang="ru-RU" sz="1600" dirty="0"/>
              <a:t> </a:t>
            </a:r>
            <a:r>
              <a:rPr lang="ru-RU" sz="1600" dirty="0" err="1"/>
              <a:t>obvious</a:t>
            </a:r>
            <a:r>
              <a:rPr lang="ru-RU" sz="1600" dirty="0"/>
              <a:t> </a:t>
            </a:r>
            <a:r>
              <a:rPr lang="ru-RU" sz="1600" dirty="0" err="1"/>
              <a:t>that</a:t>
            </a:r>
            <a:r>
              <a:rPr lang="ru-RU" sz="1600" dirty="0"/>
              <a:t> </a:t>
            </a:r>
            <a:r>
              <a:rPr lang="ru-RU" sz="1600" dirty="0" err="1"/>
              <a:t>the</a:t>
            </a:r>
            <a:r>
              <a:rPr lang="ru-RU" sz="1600" dirty="0"/>
              <a:t> </a:t>
            </a:r>
            <a:r>
              <a:rPr lang="ru-RU" sz="1600" dirty="0" err="1"/>
              <a:t>concept</a:t>
            </a:r>
            <a:r>
              <a:rPr lang="ru-RU" sz="1600" dirty="0"/>
              <a:t> </a:t>
            </a:r>
            <a:r>
              <a:rPr lang="ru-RU" sz="1600" dirty="0" err="1"/>
              <a:t>of</a:t>
            </a:r>
            <a:r>
              <a:rPr lang="ru-RU" sz="1600" dirty="0"/>
              <a:t> "</a:t>
            </a:r>
            <a:r>
              <a:rPr lang="ru-RU" sz="1600" dirty="0" err="1"/>
              <a:t>management</a:t>
            </a:r>
            <a:r>
              <a:rPr lang="ru-RU" sz="1600" dirty="0"/>
              <a:t>" </a:t>
            </a:r>
            <a:r>
              <a:rPr lang="ru-RU" sz="1600" dirty="0" err="1"/>
              <a:t>is</a:t>
            </a:r>
            <a:r>
              <a:rPr lang="ru-RU" sz="1600" dirty="0"/>
              <a:t> </a:t>
            </a:r>
            <a:r>
              <a:rPr lang="ru-RU" sz="1600" dirty="0" err="1"/>
              <a:t>broader</a:t>
            </a:r>
            <a:r>
              <a:rPr lang="ru-RU" sz="1600" dirty="0"/>
              <a:t> </a:t>
            </a:r>
            <a:r>
              <a:rPr lang="ru-RU" sz="1600" dirty="0" err="1"/>
              <a:t>than</a:t>
            </a:r>
            <a:r>
              <a:rPr lang="ru-RU" sz="1600" dirty="0"/>
              <a:t> </a:t>
            </a:r>
            <a:r>
              <a:rPr lang="ru-RU" sz="1600" dirty="0" err="1"/>
              <a:t>the</a:t>
            </a:r>
            <a:r>
              <a:rPr lang="ru-RU" sz="1600" dirty="0"/>
              <a:t> </a:t>
            </a:r>
            <a:r>
              <a:rPr lang="ru-RU" sz="1600" dirty="0" err="1"/>
              <a:t>concept</a:t>
            </a:r>
            <a:r>
              <a:rPr lang="ru-RU" sz="1600" dirty="0"/>
              <a:t> </a:t>
            </a:r>
            <a:r>
              <a:rPr lang="ru-RU" sz="1600" dirty="0" err="1"/>
              <a:t>of</a:t>
            </a:r>
            <a:r>
              <a:rPr lang="ru-RU" sz="1600" dirty="0"/>
              <a:t> "</a:t>
            </a:r>
            <a:r>
              <a:rPr lang="ru-RU" sz="1600" dirty="0" err="1"/>
              <a:t>power</a:t>
            </a:r>
            <a:r>
              <a:rPr lang="ru-RU" sz="1600" dirty="0"/>
              <a:t>".</a:t>
            </a:r>
            <a:endParaRPr lang="en-US" sz="1600" dirty="0"/>
          </a:p>
          <a:p>
            <a:endParaRPr lang="en-US" sz="1600" dirty="0"/>
          </a:p>
          <a:p>
            <a:r>
              <a:rPr lang="ru-RU" sz="1600" dirty="0"/>
              <a:t>It </a:t>
            </a:r>
            <a:r>
              <a:rPr lang="ru-RU" sz="1600" dirty="0" err="1"/>
              <a:t>should</a:t>
            </a:r>
            <a:r>
              <a:rPr lang="ru-RU" sz="1600" dirty="0"/>
              <a:t> </a:t>
            </a:r>
            <a:r>
              <a:rPr lang="ru-RU" sz="1600" dirty="0" err="1"/>
              <a:t>be</a:t>
            </a:r>
            <a:r>
              <a:rPr lang="ru-RU" sz="1600" dirty="0"/>
              <a:t> </a:t>
            </a:r>
            <a:r>
              <a:rPr lang="ru-RU" sz="1600" dirty="0" err="1"/>
              <a:t>especially</a:t>
            </a:r>
            <a:r>
              <a:rPr lang="ru-RU" sz="1600" dirty="0"/>
              <a:t> </a:t>
            </a:r>
            <a:r>
              <a:rPr lang="ru-RU" sz="1600" dirty="0" err="1"/>
              <a:t>noted</a:t>
            </a:r>
            <a:r>
              <a:rPr lang="ru-RU" sz="1600" dirty="0"/>
              <a:t> </a:t>
            </a:r>
            <a:r>
              <a:rPr lang="ru-RU" sz="1600" dirty="0" err="1"/>
              <a:t>that</a:t>
            </a:r>
            <a:r>
              <a:rPr lang="ru-RU" sz="1600" dirty="0"/>
              <a:t> </a:t>
            </a:r>
            <a:r>
              <a:rPr lang="ru-RU" sz="1600" dirty="0" err="1"/>
              <a:t>power</a:t>
            </a:r>
            <a:r>
              <a:rPr lang="ru-RU" sz="1600" dirty="0"/>
              <a:t>, </a:t>
            </a:r>
            <a:r>
              <a:rPr lang="ru-RU" sz="1600" dirty="0" err="1"/>
              <a:t>which</a:t>
            </a:r>
            <a:r>
              <a:rPr lang="ru-RU" sz="1600" dirty="0"/>
              <a:t> </a:t>
            </a:r>
            <a:r>
              <a:rPr lang="ru-RU" sz="1600" dirty="0" err="1"/>
              <a:t>is</a:t>
            </a:r>
            <a:r>
              <a:rPr lang="ru-RU" sz="1600" dirty="0"/>
              <a:t> </a:t>
            </a:r>
            <a:r>
              <a:rPr lang="ru-RU" sz="1600" dirty="0" err="1"/>
              <a:t>exercised</a:t>
            </a:r>
            <a:r>
              <a:rPr lang="ru-RU" sz="1600" dirty="0"/>
              <a:t> </a:t>
            </a:r>
            <a:r>
              <a:rPr lang="ru-RU" sz="1600" dirty="0" err="1"/>
              <a:t>from</a:t>
            </a:r>
            <a:r>
              <a:rPr lang="ru-RU" sz="1600" dirty="0"/>
              <a:t> </a:t>
            </a:r>
            <a:r>
              <a:rPr lang="ru-RU" sz="1600" dirty="0" err="1"/>
              <a:t>above</a:t>
            </a:r>
            <a:r>
              <a:rPr lang="ru-RU" sz="1600" dirty="0"/>
              <a:t>, </a:t>
            </a:r>
            <a:r>
              <a:rPr lang="ru-RU" sz="1600" dirty="0" err="1"/>
              <a:t>as</a:t>
            </a:r>
            <a:r>
              <a:rPr lang="ru-RU" sz="1600" dirty="0"/>
              <a:t> a </a:t>
            </a:r>
            <a:r>
              <a:rPr lang="ru-RU" sz="1600" dirty="0" err="1"/>
              <a:t>rule</a:t>
            </a:r>
            <a:r>
              <a:rPr lang="ru-RU" sz="1600" dirty="0"/>
              <a:t>, </a:t>
            </a:r>
            <a:r>
              <a:rPr lang="ru-RU" sz="1600" dirty="0" err="1"/>
              <a:t>extends</a:t>
            </a:r>
            <a:r>
              <a:rPr lang="ru-RU" sz="1600" dirty="0"/>
              <a:t> </a:t>
            </a:r>
            <a:r>
              <a:rPr lang="ru-RU" sz="1600" dirty="0" err="1"/>
              <a:t>to</a:t>
            </a:r>
            <a:r>
              <a:rPr lang="ru-RU" sz="1600" dirty="0"/>
              <a:t> a </a:t>
            </a:r>
            <a:r>
              <a:rPr lang="ru-RU" sz="1600" dirty="0" err="1"/>
              <a:t>larger</a:t>
            </a:r>
            <a:r>
              <a:rPr lang="ru-RU" sz="1600" dirty="0"/>
              <a:t> </a:t>
            </a:r>
            <a:r>
              <a:rPr lang="ru-RU" sz="1600" dirty="0" err="1"/>
              <a:t>number</a:t>
            </a:r>
            <a:r>
              <a:rPr lang="ru-RU" sz="1600" dirty="0"/>
              <a:t> </a:t>
            </a:r>
            <a:r>
              <a:rPr lang="ru-RU" sz="1600" dirty="0" err="1"/>
              <a:t>of</a:t>
            </a:r>
            <a:r>
              <a:rPr lang="ru-RU" sz="1600" dirty="0"/>
              <a:t> </a:t>
            </a:r>
            <a:r>
              <a:rPr lang="ru-RU" sz="1600" dirty="0" err="1"/>
              <a:t>people</a:t>
            </a:r>
            <a:r>
              <a:rPr lang="ru-RU" sz="1600" dirty="0"/>
              <a:t> </a:t>
            </a:r>
            <a:r>
              <a:rPr lang="ru-RU" sz="1600" dirty="0" err="1"/>
              <a:t>than</a:t>
            </a:r>
            <a:r>
              <a:rPr lang="ru-RU" sz="1600" dirty="0"/>
              <a:t> </a:t>
            </a:r>
            <a:r>
              <a:rPr lang="ru-RU" sz="1600" dirty="0" err="1"/>
              <a:t>the</a:t>
            </a:r>
            <a:r>
              <a:rPr lang="ru-RU" sz="1600" dirty="0"/>
              <a:t> </a:t>
            </a:r>
            <a:r>
              <a:rPr lang="ru-RU" sz="1600" dirty="0" err="1"/>
              <a:t>power</a:t>
            </a:r>
            <a:r>
              <a:rPr lang="ru-RU" sz="1600" dirty="0"/>
              <a:t> </a:t>
            </a:r>
            <a:r>
              <a:rPr lang="ru-RU" sz="1600" dirty="0" err="1"/>
              <a:t>of</a:t>
            </a:r>
            <a:r>
              <a:rPr lang="ru-RU" sz="1600" dirty="0"/>
              <a:t> </a:t>
            </a:r>
            <a:r>
              <a:rPr lang="ru-RU" sz="1600" dirty="0" err="1"/>
              <a:t>those</a:t>
            </a:r>
            <a:r>
              <a:rPr lang="ru-RU" sz="1600" dirty="0"/>
              <a:t> </a:t>
            </a:r>
            <a:r>
              <a:rPr lang="ru-RU" sz="1600" dirty="0" err="1"/>
              <a:t>who</a:t>
            </a:r>
            <a:r>
              <a:rPr lang="ru-RU" sz="1600" dirty="0"/>
              <a:t> </a:t>
            </a:r>
            <a:r>
              <a:rPr lang="ru-RU" sz="1600" dirty="0" err="1"/>
              <a:t>are</a:t>
            </a:r>
            <a:r>
              <a:rPr lang="ru-RU" sz="1600" dirty="0"/>
              <a:t> </a:t>
            </a:r>
            <a:r>
              <a:rPr lang="ru-RU" sz="1600" dirty="0" err="1"/>
              <a:t>below</a:t>
            </a:r>
            <a:r>
              <a:rPr lang="ru-RU" sz="1600" dirty="0"/>
              <a:t>, </a:t>
            </a:r>
            <a:r>
              <a:rPr lang="ru-RU" sz="1600" dirty="0" err="1"/>
              <a:t>although</a:t>
            </a:r>
            <a:r>
              <a:rPr lang="ru-RU" sz="1600" dirty="0"/>
              <a:t> </a:t>
            </a:r>
            <a:r>
              <a:rPr lang="ru-RU" sz="1600" dirty="0" err="1"/>
              <a:t>the</a:t>
            </a:r>
            <a:r>
              <a:rPr lang="ru-RU" sz="1600" dirty="0"/>
              <a:t> </a:t>
            </a:r>
            <a:r>
              <a:rPr lang="ru-RU" sz="1600" dirty="0" err="1"/>
              <a:t>relationship</a:t>
            </a:r>
            <a:r>
              <a:rPr lang="ru-RU" sz="1600" dirty="0"/>
              <a:t> </a:t>
            </a:r>
            <a:r>
              <a:rPr lang="ru-RU" sz="1600" dirty="0" err="1"/>
              <a:t>between</a:t>
            </a:r>
            <a:r>
              <a:rPr lang="ru-RU" sz="1600" dirty="0"/>
              <a:t> </a:t>
            </a:r>
            <a:r>
              <a:rPr lang="ru-RU" sz="1600" dirty="0" err="1"/>
              <a:t>the</a:t>
            </a:r>
            <a:r>
              <a:rPr lang="ru-RU" sz="1600" dirty="0"/>
              <a:t> </a:t>
            </a:r>
            <a:r>
              <a:rPr lang="ru-RU" sz="1600" dirty="0" err="1"/>
              <a:t>bearer</a:t>
            </a:r>
            <a:r>
              <a:rPr lang="ru-RU" sz="1600" dirty="0"/>
              <a:t> </a:t>
            </a:r>
            <a:r>
              <a:rPr lang="ru-RU" sz="1600" dirty="0" err="1"/>
              <a:t>of</a:t>
            </a:r>
            <a:r>
              <a:rPr lang="ru-RU" sz="1600" dirty="0"/>
              <a:t> </a:t>
            </a:r>
            <a:r>
              <a:rPr lang="ru-RU" sz="1600" dirty="0" err="1"/>
              <a:t>power</a:t>
            </a:r>
            <a:r>
              <a:rPr lang="ru-RU" sz="1600" dirty="0"/>
              <a:t> </a:t>
            </a:r>
            <a:r>
              <a:rPr lang="ru-RU" sz="1600" dirty="0" err="1"/>
              <a:t>and</a:t>
            </a:r>
            <a:r>
              <a:rPr lang="ru-RU" sz="1600" dirty="0"/>
              <a:t> </a:t>
            </a:r>
            <a:r>
              <a:rPr lang="ru-RU" sz="1600" dirty="0" err="1"/>
              <a:t>subordinates</a:t>
            </a:r>
            <a:r>
              <a:rPr lang="ru-RU" sz="1600" dirty="0"/>
              <a:t> </a:t>
            </a:r>
            <a:r>
              <a:rPr lang="ru-RU" sz="1600" dirty="0" err="1"/>
              <a:t>does</a:t>
            </a:r>
            <a:r>
              <a:rPr lang="ru-RU" sz="1600" dirty="0"/>
              <a:t> </a:t>
            </a:r>
            <a:r>
              <a:rPr lang="ru-RU" sz="1600" dirty="0" err="1"/>
              <a:t>not</a:t>
            </a:r>
            <a:r>
              <a:rPr lang="ru-RU" sz="1600" dirty="0"/>
              <a:t> </a:t>
            </a:r>
            <a:r>
              <a:rPr lang="ru-RU" sz="1600" dirty="0" err="1"/>
              <a:t>depend</a:t>
            </a:r>
            <a:r>
              <a:rPr lang="ru-RU" sz="1600" dirty="0"/>
              <a:t> </a:t>
            </a:r>
            <a:r>
              <a:rPr lang="ru-RU" sz="1600" dirty="0" err="1"/>
              <a:t>on</a:t>
            </a:r>
            <a:r>
              <a:rPr lang="ru-RU" sz="1600" dirty="0"/>
              <a:t> </a:t>
            </a:r>
            <a:r>
              <a:rPr lang="ru-RU" sz="1600" dirty="0" err="1"/>
              <a:t>the</a:t>
            </a:r>
            <a:r>
              <a:rPr lang="ru-RU" sz="1600" dirty="0"/>
              <a:t> </a:t>
            </a:r>
            <a:r>
              <a:rPr lang="ru-RU" sz="1600" dirty="0" err="1"/>
              <a:t>place</a:t>
            </a:r>
            <a:r>
              <a:rPr lang="ru-RU" sz="1600" dirty="0"/>
              <a:t> </a:t>
            </a:r>
            <a:r>
              <a:rPr lang="ru-RU" sz="1600" dirty="0" err="1"/>
              <a:t>of</a:t>
            </a:r>
            <a:r>
              <a:rPr lang="ru-RU" sz="1600" dirty="0"/>
              <a:t> </a:t>
            </a:r>
            <a:r>
              <a:rPr lang="ru-RU" sz="1600" dirty="0" err="1"/>
              <a:t>these</a:t>
            </a:r>
            <a:r>
              <a:rPr lang="ru-RU" sz="1600" dirty="0"/>
              <a:t> </a:t>
            </a:r>
            <a:r>
              <a:rPr lang="ru-RU" sz="1600" dirty="0" err="1"/>
              <a:t>two</a:t>
            </a:r>
            <a:r>
              <a:rPr lang="ru-RU" sz="1600" dirty="0"/>
              <a:t> </a:t>
            </a:r>
            <a:r>
              <a:rPr lang="ru-RU" sz="1600" dirty="0" err="1"/>
              <a:t>subjects</a:t>
            </a:r>
            <a:r>
              <a:rPr lang="ru-RU" sz="1600" dirty="0"/>
              <a:t> </a:t>
            </a:r>
            <a:r>
              <a:rPr lang="ru-RU" sz="1600" dirty="0" err="1"/>
              <a:t>on</a:t>
            </a:r>
            <a:r>
              <a:rPr lang="ru-RU" sz="1600" dirty="0"/>
              <a:t> </a:t>
            </a:r>
            <a:r>
              <a:rPr lang="ru-RU" sz="1600" dirty="0" err="1"/>
              <a:t>the</a:t>
            </a:r>
            <a:r>
              <a:rPr lang="ru-RU" sz="1600" dirty="0"/>
              <a:t> </a:t>
            </a:r>
            <a:r>
              <a:rPr lang="ru-RU" sz="1600" dirty="0" err="1"/>
              <a:t>social</a:t>
            </a:r>
            <a:r>
              <a:rPr lang="ru-RU" sz="1600" dirty="0"/>
              <a:t> </a:t>
            </a:r>
            <a:r>
              <a:rPr lang="ru-RU" sz="1600" dirty="0" err="1"/>
              <a:t>ladder</a:t>
            </a:r>
            <a:r>
              <a:rPr lang="ru-RU" sz="1600" dirty="0"/>
              <a:t>. </a:t>
            </a:r>
            <a:r>
              <a:rPr lang="ru-RU" sz="1600" dirty="0" err="1"/>
              <a:t>This</a:t>
            </a:r>
            <a:r>
              <a:rPr lang="ru-RU" sz="1600" dirty="0"/>
              <a:t> </a:t>
            </a:r>
            <a:r>
              <a:rPr lang="ru-RU" sz="1600" dirty="0" err="1"/>
              <a:t>means</a:t>
            </a:r>
            <a:r>
              <a:rPr lang="ru-RU" sz="1600" dirty="0"/>
              <a:t> </a:t>
            </a:r>
            <a:r>
              <a:rPr lang="ru-RU" sz="1600" dirty="0" err="1"/>
              <a:t>that</a:t>
            </a:r>
            <a:r>
              <a:rPr lang="ru-RU" sz="1600" dirty="0"/>
              <a:t> </a:t>
            </a:r>
            <a:r>
              <a:rPr lang="ru-RU" sz="1600" dirty="0" err="1"/>
              <a:t>power</a:t>
            </a:r>
            <a:r>
              <a:rPr lang="ru-RU" sz="1600" dirty="0"/>
              <a:t> </a:t>
            </a:r>
            <a:r>
              <a:rPr lang="ru-RU" sz="1600" dirty="0" err="1"/>
              <a:t>is</a:t>
            </a:r>
            <a:r>
              <a:rPr lang="ru-RU" sz="1600" dirty="0"/>
              <a:t> </a:t>
            </a:r>
            <a:r>
              <a:rPr lang="ru-RU" sz="1600" dirty="0" err="1"/>
              <a:t>distributed</a:t>
            </a:r>
            <a:r>
              <a:rPr lang="ru-RU" sz="1600" dirty="0"/>
              <a:t> </a:t>
            </a:r>
            <a:r>
              <a:rPr lang="ru-RU" sz="1600" dirty="0" err="1"/>
              <a:t>across</a:t>
            </a:r>
            <a:r>
              <a:rPr lang="ru-RU" sz="1600" dirty="0"/>
              <a:t> </a:t>
            </a:r>
            <a:r>
              <a:rPr lang="ru-RU" sz="1600" dirty="0" err="1"/>
              <a:t>all</a:t>
            </a:r>
            <a:r>
              <a:rPr lang="ru-RU" sz="1600" dirty="0"/>
              <a:t> </a:t>
            </a:r>
            <a:r>
              <a:rPr lang="ru-RU" sz="1600" dirty="0" err="1"/>
              <a:t>levels</a:t>
            </a:r>
            <a:r>
              <a:rPr lang="ru-RU" sz="1600" dirty="0"/>
              <a:t> </a:t>
            </a:r>
            <a:r>
              <a:rPr lang="ru-RU" sz="1600" dirty="0" err="1"/>
              <a:t>of</a:t>
            </a:r>
            <a:r>
              <a:rPr lang="ru-RU" sz="1600" dirty="0"/>
              <a:t> </a:t>
            </a:r>
            <a:r>
              <a:rPr lang="ru-RU" sz="1600" dirty="0" err="1"/>
              <a:t>the</a:t>
            </a:r>
            <a:r>
              <a:rPr lang="ru-RU" sz="1600" dirty="0"/>
              <a:t> </a:t>
            </a:r>
            <a:r>
              <a:rPr lang="ru-RU" sz="1600" dirty="0" err="1"/>
              <a:t>social</a:t>
            </a:r>
            <a:r>
              <a:rPr lang="ru-RU" sz="1600" dirty="0"/>
              <a:t> </a:t>
            </a:r>
            <a:r>
              <a:rPr lang="ru-RU" sz="1600" dirty="0" err="1"/>
              <a:t>hierarchy</a:t>
            </a:r>
            <a:r>
              <a:rPr lang="ru-RU" sz="1600" dirty="0"/>
              <a:t> </a:t>
            </a:r>
            <a:r>
              <a:rPr lang="ru-RU" sz="1600" dirty="0" err="1"/>
              <a:t>and</a:t>
            </a:r>
            <a:r>
              <a:rPr lang="ru-RU" sz="1600" dirty="0"/>
              <a:t> </a:t>
            </a:r>
            <a:r>
              <a:rPr lang="ru-RU" sz="1600" dirty="0" err="1"/>
              <a:t>it</a:t>
            </a:r>
            <a:r>
              <a:rPr lang="ru-RU" sz="1600" dirty="0"/>
              <a:t> </a:t>
            </a:r>
            <a:r>
              <a:rPr lang="ru-RU" sz="1600" dirty="0" err="1"/>
              <a:t>would</a:t>
            </a:r>
            <a:r>
              <a:rPr lang="ru-RU" sz="1600" dirty="0"/>
              <a:t> </a:t>
            </a:r>
            <a:r>
              <a:rPr lang="ru-RU" sz="1600" dirty="0" err="1"/>
              <a:t>be</a:t>
            </a:r>
            <a:r>
              <a:rPr lang="ru-RU" sz="1600" dirty="0"/>
              <a:t> </a:t>
            </a:r>
            <a:r>
              <a:rPr lang="ru-RU" sz="1600" dirty="0" err="1"/>
              <a:t>wrong</a:t>
            </a:r>
            <a:r>
              <a:rPr lang="ru-RU" sz="1600" dirty="0"/>
              <a:t> </a:t>
            </a:r>
            <a:r>
              <a:rPr lang="ru-RU" sz="1600" dirty="0" err="1"/>
              <a:t>to</a:t>
            </a:r>
            <a:r>
              <a:rPr lang="ru-RU" sz="1600" dirty="0"/>
              <a:t> </a:t>
            </a:r>
            <a:r>
              <a:rPr lang="ru-RU" sz="1600" dirty="0" err="1"/>
              <a:t>claim</a:t>
            </a:r>
            <a:r>
              <a:rPr lang="ru-RU" sz="1600" dirty="0"/>
              <a:t> </a:t>
            </a:r>
            <a:r>
              <a:rPr lang="ru-RU" sz="1600" dirty="0" err="1"/>
              <a:t>that</a:t>
            </a:r>
            <a:r>
              <a:rPr lang="ru-RU" sz="1600" dirty="0"/>
              <a:t> </a:t>
            </a:r>
            <a:r>
              <a:rPr lang="ru-RU" sz="1600" dirty="0" err="1"/>
              <a:t>it</a:t>
            </a:r>
            <a:r>
              <a:rPr lang="ru-RU" sz="1600" dirty="0"/>
              <a:t> </a:t>
            </a:r>
            <a:r>
              <a:rPr lang="ru-RU" sz="1600" dirty="0" err="1"/>
              <a:t>is</a:t>
            </a:r>
            <a:r>
              <a:rPr lang="ru-RU" sz="1600" dirty="0"/>
              <a:t> </a:t>
            </a:r>
            <a:r>
              <a:rPr lang="ru-RU" sz="1600" dirty="0" err="1"/>
              <a:t>concentrated</a:t>
            </a:r>
            <a:r>
              <a:rPr lang="ru-RU" sz="1600" dirty="0"/>
              <a:t> </a:t>
            </a:r>
            <a:r>
              <a:rPr lang="ru-RU" sz="1600" dirty="0" err="1"/>
              <a:t>only</a:t>
            </a:r>
            <a:r>
              <a:rPr lang="ru-RU" sz="1600" dirty="0"/>
              <a:t> </a:t>
            </a:r>
            <a:r>
              <a:rPr lang="ru-RU" sz="1600" dirty="0" err="1"/>
              <a:t>at</a:t>
            </a:r>
            <a:r>
              <a:rPr lang="ru-RU" sz="1600" dirty="0"/>
              <a:t> </a:t>
            </a:r>
            <a:r>
              <a:rPr lang="ru-RU" sz="1600" dirty="0" err="1"/>
              <a:t>the</a:t>
            </a:r>
            <a:r>
              <a:rPr lang="ru-RU" sz="1600" dirty="0"/>
              <a:t> </a:t>
            </a:r>
            <a:r>
              <a:rPr lang="ru-RU" sz="1600" dirty="0" err="1"/>
              <a:t>highest</a:t>
            </a:r>
            <a:r>
              <a:rPr lang="ru-RU" sz="1600" dirty="0"/>
              <a:t> </a:t>
            </a:r>
            <a:r>
              <a:rPr lang="ru-RU" sz="1600" dirty="0" err="1"/>
              <a:t>levels</a:t>
            </a:r>
            <a:r>
              <a:rPr lang="ru-RU" sz="1600" dirty="0"/>
              <a:t> </a:t>
            </a:r>
            <a:r>
              <a:rPr lang="ru-RU" sz="1600" dirty="0" err="1"/>
              <a:t>of</a:t>
            </a:r>
            <a:r>
              <a:rPr lang="ru-RU" sz="1600" dirty="0"/>
              <a:t> </a:t>
            </a:r>
            <a:r>
              <a:rPr lang="ru-RU" sz="1600" dirty="0" err="1"/>
              <a:t>society</a:t>
            </a:r>
            <a:r>
              <a:rPr lang="ru-RU" sz="1600" dirty="0"/>
              <a:t> </a:t>
            </a:r>
            <a:r>
              <a:rPr lang="ru-RU" sz="1600" dirty="0" err="1"/>
              <a:t>or</a:t>
            </a:r>
            <a:r>
              <a:rPr lang="ru-RU" sz="1600" dirty="0"/>
              <a:t> </a:t>
            </a:r>
            <a:r>
              <a:rPr lang="ru-RU" sz="1600" dirty="0" err="1"/>
              <a:t>the</a:t>
            </a:r>
            <a:r>
              <a:rPr lang="ru-RU" sz="1600" dirty="0"/>
              <a:t> </a:t>
            </a:r>
            <a:r>
              <a:rPr lang="ru-RU" sz="1600" dirty="0" err="1"/>
              <a:t>state</a:t>
            </a:r>
            <a:r>
              <a:rPr lang="ru-RU" sz="1600" dirty="0"/>
              <a:t>.</a:t>
            </a:r>
            <a:endParaRPr lang="en-US" sz="1600" dirty="0"/>
          </a:p>
          <a:p>
            <a:endParaRPr lang="en-US" sz="1600" dirty="0"/>
          </a:p>
          <a:p>
            <a:r>
              <a:rPr lang="ru-RU" sz="1600" dirty="0"/>
              <a:t>One </a:t>
            </a:r>
            <a:r>
              <a:rPr lang="ru-RU" sz="1600" dirty="0" err="1"/>
              <a:t>of</a:t>
            </a:r>
            <a:r>
              <a:rPr lang="ru-RU" sz="1600" dirty="0"/>
              <a:t> </a:t>
            </a:r>
            <a:r>
              <a:rPr lang="ru-RU" sz="1600" dirty="0" err="1"/>
              <a:t>the</a:t>
            </a:r>
            <a:r>
              <a:rPr lang="ru-RU" sz="1600" dirty="0"/>
              <a:t> </a:t>
            </a:r>
            <a:r>
              <a:rPr lang="ru-RU" sz="1600" dirty="0" err="1"/>
              <a:t>common</a:t>
            </a:r>
            <a:r>
              <a:rPr lang="ru-RU" sz="1600" dirty="0"/>
              <a:t> </a:t>
            </a:r>
            <a:r>
              <a:rPr lang="ru-RU" sz="1600" dirty="0" err="1"/>
              <a:t>definitions</a:t>
            </a:r>
            <a:r>
              <a:rPr lang="ru-RU" sz="1600" dirty="0"/>
              <a:t> </a:t>
            </a:r>
            <a:r>
              <a:rPr lang="ru-RU" sz="1600" dirty="0" err="1"/>
              <a:t>of</a:t>
            </a:r>
            <a:r>
              <a:rPr lang="ru-RU" sz="1600" dirty="0"/>
              <a:t> </a:t>
            </a:r>
            <a:r>
              <a:rPr lang="ru-RU" sz="1600" dirty="0" err="1"/>
              <a:t>power</a:t>
            </a:r>
            <a:r>
              <a:rPr lang="ru-RU" sz="1600" dirty="0"/>
              <a:t> </a:t>
            </a:r>
            <a:r>
              <a:rPr lang="ru-RU" sz="1600" dirty="0" err="1"/>
              <a:t>considers</a:t>
            </a:r>
            <a:r>
              <a:rPr lang="ru-RU" sz="1600" dirty="0"/>
              <a:t> </a:t>
            </a:r>
            <a:r>
              <a:rPr lang="ru-RU" sz="1600" dirty="0" err="1"/>
              <a:t>it</a:t>
            </a:r>
            <a:r>
              <a:rPr lang="ru-RU" sz="1600" dirty="0"/>
              <a:t> </a:t>
            </a:r>
            <a:r>
              <a:rPr lang="ru-RU" sz="1600" dirty="0" err="1"/>
              <a:t>as</a:t>
            </a:r>
            <a:r>
              <a:rPr lang="ru-RU" sz="1600" dirty="0"/>
              <a:t> a </a:t>
            </a:r>
            <a:r>
              <a:rPr lang="ru-RU" sz="1600" dirty="0" err="1"/>
              <a:t>symbolic</a:t>
            </a:r>
            <a:r>
              <a:rPr lang="ru-RU" sz="1600" dirty="0"/>
              <a:t> </a:t>
            </a:r>
            <a:r>
              <a:rPr lang="ru-RU" sz="1600" dirty="0" err="1"/>
              <a:t>mediator</a:t>
            </a:r>
            <a:r>
              <a:rPr lang="ru-RU" sz="1600" dirty="0"/>
              <a:t> </a:t>
            </a:r>
            <a:r>
              <a:rPr lang="ru-RU" sz="1600" dirty="0" err="1"/>
              <a:t>between</a:t>
            </a:r>
            <a:r>
              <a:rPr lang="ru-RU" sz="1600" dirty="0"/>
              <a:t> </a:t>
            </a:r>
            <a:r>
              <a:rPr lang="ru-RU" sz="1600" dirty="0" err="1"/>
              <a:t>people</a:t>
            </a:r>
            <a:r>
              <a:rPr lang="ru-RU" sz="1600" dirty="0"/>
              <a:t>, </a:t>
            </a:r>
            <a:r>
              <a:rPr lang="ru-RU" sz="1600" dirty="0" err="1"/>
              <a:t>existing</a:t>
            </a:r>
            <a:r>
              <a:rPr lang="ru-RU" sz="1600" dirty="0"/>
              <a:t> </a:t>
            </a:r>
            <a:r>
              <a:rPr lang="ru-RU" sz="1600" dirty="0" err="1"/>
              <a:t>in</a:t>
            </a:r>
            <a:r>
              <a:rPr lang="ru-RU" sz="1600" dirty="0"/>
              <a:t> </a:t>
            </a:r>
            <a:r>
              <a:rPr lang="ru-RU" sz="1600" dirty="0" err="1"/>
              <a:t>the</a:t>
            </a:r>
            <a:r>
              <a:rPr lang="ru-RU" sz="1600" dirty="0"/>
              <a:t> </a:t>
            </a:r>
            <a:r>
              <a:rPr lang="ru-RU" sz="1600" dirty="0" err="1"/>
              <a:t>form</a:t>
            </a:r>
            <a:r>
              <a:rPr lang="ru-RU" sz="1600" dirty="0"/>
              <a:t> </a:t>
            </a:r>
            <a:r>
              <a:rPr lang="ru-RU" sz="1600" dirty="0" err="1"/>
              <a:t>of</a:t>
            </a:r>
            <a:r>
              <a:rPr lang="ru-RU" sz="1600" dirty="0"/>
              <a:t> </a:t>
            </a:r>
            <a:r>
              <a:rPr lang="ru-RU" sz="1600" dirty="0" err="1"/>
              <a:t>relationships</a:t>
            </a:r>
            <a:r>
              <a:rPr lang="ru-RU" sz="1600" dirty="0"/>
              <a:t>. A </a:t>
            </a:r>
            <a:r>
              <a:rPr lang="ru-RU" sz="1600" dirty="0" err="1"/>
              <a:t>person</a:t>
            </a:r>
            <a:r>
              <a:rPr lang="ru-RU" sz="1600" dirty="0"/>
              <a:t> </a:t>
            </a:r>
            <a:r>
              <a:rPr lang="ru-RU" sz="1600" dirty="0" err="1"/>
              <a:t>strives</a:t>
            </a:r>
            <a:r>
              <a:rPr lang="ru-RU" sz="1600" dirty="0"/>
              <a:t> </a:t>
            </a:r>
            <a:r>
              <a:rPr lang="ru-RU" sz="1600" dirty="0" err="1"/>
              <a:t>to</a:t>
            </a:r>
            <a:r>
              <a:rPr lang="ru-RU" sz="1600" dirty="0"/>
              <a:t> </a:t>
            </a:r>
            <a:r>
              <a:rPr lang="ru-RU" sz="1600" dirty="0" err="1"/>
              <a:t>implement</a:t>
            </a:r>
            <a:r>
              <a:rPr lang="ru-RU" sz="1600" dirty="0"/>
              <a:t> </a:t>
            </a:r>
            <a:r>
              <a:rPr lang="ru-RU" sz="1600" dirty="0" err="1"/>
              <a:t>these</a:t>
            </a:r>
            <a:r>
              <a:rPr lang="ru-RU" sz="1600" dirty="0"/>
              <a:t> </a:t>
            </a:r>
            <a:r>
              <a:rPr lang="ru-RU" sz="1600" dirty="0" err="1"/>
              <a:t>relationships</a:t>
            </a:r>
            <a:r>
              <a:rPr lang="ru-RU" sz="1600" dirty="0"/>
              <a:t> </a:t>
            </a:r>
            <a:r>
              <a:rPr lang="ru-RU" sz="1600" dirty="0" err="1"/>
              <a:t>in</a:t>
            </a:r>
            <a:r>
              <a:rPr lang="ru-RU" sz="1600" dirty="0"/>
              <a:t> </a:t>
            </a:r>
            <a:r>
              <a:rPr lang="ru-RU" sz="1600" dirty="0" err="1"/>
              <a:t>order</a:t>
            </a:r>
            <a:r>
              <a:rPr lang="ru-RU" sz="1600" dirty="0"/>
              <a:t> </a:t>
            </a:r>
            <a:r>
              <a:rPr lang="ru-RU" sz="1600" dirty="0" err="1"/>
              <a:t>to</a:t>
            </a:r>
            <a:r>
              <a:rPr lang="ru-RU" sz="1600" dirty="0"/>
              <a:t> </a:t>
            </a:r>
            <a:r>
              <a:rPr lang="ru-RU" sz="1600" dirty="0" err="1"/>
              <a:t>activate</a:t>
            </a:r>
            <a:r>
              <a:rPr lang="ru-RU" sz="1600" dirty="0"/>
              <a:t> </a:t>
            </a:r>
            <a:r>
              <a:rPr lang="ru-RU" sz="1600" dirty="0" err="1"/>
              <a:t>the</a:t>
            </a:r>
            <a:r>
              <a:rPr lang="ru-RU" sz="1600" dirty="0"/>
              <a:t> </a:t>
            </a:r>
            <a:r>
              <a:rPr lang="ru-RU" sz="1600" dirty="0" err="1"/>
              <a:t>existing</a:t>
            </a:r>
            <a:r>
              <a:rPr lang="ru-RU" sz="1600" dirty="0"/>
              <a:t> </a:t>
            </a:r>
            <a:r>
              <a:rPr lang="ru-RU" sz="1600" dirty="0" err="1"/>
              <a:t>external</a:t>
            </a:r>
            <a:r>
              <a:rPr lang="ru-RU" sz="1600" dirty="0"/>
              <a:t> </a:t>
            </a:r>
            <a:r>
              <a:rPr lang="ru-RU" sz="1600" dirty="0" err="1"/>
              <a:t>circumstances</a:t>
            </a:r>
            <a:r>
              <a:rPr lang="ru-RU" sz="1600" dirty="0"/>
              <a:t>. </a:t>
            </a:r>
            <a:r>
              <a:rPr lang="ru-RU" sz="1600" dirty="0" err="1"/>
              <a:t>That</a:t>
            </a:r>
            <a:r>
              <a:rPr lang="ru-RU" sz="1600" dirty="0"/>
              <a:t> </a:t>
            </a:r>
            <a:r>
              <a:rPr lang="ru-RU" sz="1600" dirty="0" err="1"/>
              <a:t>is</a:t>
            </a:r>
            <a:r>
              <a:rPr lang="ru-RU" sz="1600" dirty="0"/>
              <a:t>, </a:t>
            </a:r>
            <a:r>
              <a:rPr lang="ru-RU" sz="1600" dirty="0" err="1"/>
              <a:t>power</a:t>
            </a:r>
            <a:r>
              <a:rPr lang="ru-RU" sz="1600" dirty="0"/>
              <a:t> </a:t>
            </a:r>
            <a:r>
              <a:rPr lang="ru-RU" sz="1600" dirty="0" err="1"/>
              <a:t>is</a:t>
            </a:r>
            <a:r>
              <a:rPr lang="ru-RU" sz="1600" dirty="0"/>
              <a:t> </a:t>
            </a:r>
            <a:r>
              <a:rPr lang="ru-RU" sz="1600" dirty="0" err="1"/>
              <a:t>presented</a:t>
            </a:r>
            <a:r>
              <a:rPr lang="ru-RU" sz="1600" dirty="0"/>
              <a:t> </a:t>
            </a:r>
            <a:r>
              <a:rPr lang="ru-RU" sz="1600" dirty="0" err="1"/>
              <a:t>in</a:t>
            </a:r>
            <a:r>
              <a:rPr lang="ru-RU" sz="1600" dirty="0"/>
              <a:t> </a:t>
            </a:r>
            <a:r>
              <a:rPr lang="ru-RU" sz="1600" dirty="0" err="1"/>
              <a:t>the</a:t>
            </a:r>
            <a:r>
              <a:rPr lang="ru-RU" sz="1600" dirty="0"/>
              <a:t> </a:t>
            </a:r>
            <a:r>
              <a:rPr lang="ru-RU" sz="1600" dirty="0" err="1"/>
              <a:t>form</a:t>
            </a:r>
            <a:r>
              <a:rPr lang="ru-RU" sz="1600" dirty="0"/>
              <a:t> </a:t>
            </a:r>
            <a:r>
              <a:rPr lang="ru-RU" sz="1600" dirty="0" err="1"/>
              <a:t>of</a:t>
            </a:r>
            <a:r>
              <a:rPr lang="ru-RU" sz="1600" dirty="0"/>
              <a:t> </a:t>
            </a:r>
            <a:r>
              <a:rPr lang="ru-RU" sz="1600" dirty="0" err="1"/>
              <a:t>relations</a:t>
            </a:r>
            <a:r>
              <a:rPr lang="ru-RU" sz="1600" dirty="0"/>
              <a:t> </a:t>
            </a:r>
            <a:r>
              <a:rPr lang="ru-RU" sz="1600" dirty="0" err="1"/>
              <a:t>between</a:t>
            </a:r>
            <a:r>
              <a:rPr lang="ru-RU" sz="1600" dirty="0"/>
              <a:t> </a:t>
            </a:r>
            <a:r>
              <a:rPr lang="ru-RU" sz="1600" dirty="0" err="1"/>
              <a:t>conventional</a:t>
            </a:r>
            <a:r>
              <a:rPr lang="ru-RU" sz="1600" dirty="0"/>
              <a:t> </a:t>
            </a:r>
            <a:r>
              <a:rPr lang="ru-RU" sz="1600" dirty="0" err="1"/>
              <a:t>subjects</a:t>
            </a:r>
            <a:r>
              <a:rPr lang="ru-RU" sz="1600" dirty="0"/>
              <a:t> "A" </a:t>
            </a:r>
            <a:r>
              <a:rPr lang="ru-RU" sz="1600" dirty="0" err="1"/>
              <a:t>and</a:t>
            </a:r>
            <a:r>
              <a:rPr lang="ru-RU" sz="1600" dirty="0"/>
              <a:t> "B", </a:t>
            </a:r>
            <a:r>
              <a:rPr lang="ru-RU" sz="1600" dirty="0" err="1"/>
              <a:t>and</a:t>
            </a:r>
            <a:r>
              <a:rPr lang="ru-RU" sz="1600" dirty="0"/>
              <a:t> </a:t>
            </a:r>
            <a:r>
              <a:rPr lang="ru-RU" sz="1600" dirty="0" err="1"/>
              <a:t>the</a:t>
            </a:r>
            <a:r>
              <a:rPr lang="ru-RU" sz="1600" dirty="0"/>
              <a:t> </a:t>
            </a:r>
            <a:r>
              <a:rPr lang="ru-RU" sz="1600" dirty="0" err="1"/>
              <a:t>implementation</a:t>
            </a:r>
            <a:r>
              <a:rPr lang="ru-RU" sz="1600" dirty="0"/>
              <a:t> </a:t>
            </a:r>
            <a:r>
              <a:rPr lang="ru-RU" sz="1600" dirty="0" err="1"/>
              <a:t>of</a:t>
            </a:r>
            <a:r>
              <a:rPr lang="ru-RU" sz="1600" dirty="0"/>
              <a:t> </a:t>
            </a:r>
            <a:r>
              <a:rPr lang="ru-RU" sz="1600" dirty="0" err="1"/>
              <a:t>these</a:t>
            </a:r>
            <a:r>
              <a:rPr lang="ru-RU" sz="1600" dirty="0"/>
              <a:t> </a:t>
            </a:r>
            <a:r>
              <a:rPr lang="ru-RU" sz="1600" dirty="0" err="1"/>
              <a:t>relations</a:t>
            </a:r>
            <a:r>
              <a:rPr lang="ru-RU" sz="1600" dirty="0"/>
              <a:t> </a:t>
            </a:r>
            <a:r>
              <a:rPr lang="ru-RU" sz="1600" dirty="0" err="1"/>
              <a:t>is</a:t>
            </a:r>
            <a:r>
              <a:rPr lang="ru-RU" sz="1600" dirty="0"/>
              <a:t> </a:t>
            </a:r>
            <a:r>
              <a:rPr lang="ru-RU" sz="1600" dirty="0" err="1"/>
              <a:t>considered</a:t>
            </a:r>
            <a:r>
              <a:rPr lang="ru-RU" sz="1600" dirty="0"/>
              <a:t> </a:t>
            </a:r>
            <a:r>
              <a:rPr lang="ru-RU" sz="1600" dirty="0" err="1"/>
              <a:t>as</a:t>
            </a:r>
            <a:r>
              <a:rPr lang="ru-RU" sz="1600" dirty="0"/>
              <a:t> </a:t>
            </a:r>
            <a:r>
              <a:rPr lang="ru-RU" sz="1600" dirty="0" err="1"/>
              <a:t>the</a:t>
            </a:r>
            <a:r>
              <a:rPr lang="ru-RU" sz="1600" dirty="0"/>
              <a:t> </a:t>
            </a:r>
            <a:r>
              <a:rPr lang="ru-RU" sz="1600" dirty="0" err="1"/>
              <a:t>ability</a:t>
            </a:r>
            <a:r>
              <a:rPr lang="ru-RU" sz="1600" dirty="0"/>
              <a:t> </a:t>
            </a:r>
            <a:r>
              <a:rPr lang="ru-RU" sz="1600" dirty="0" err="1"/>
              <a:t>to</a:t>
            </a:r>
            <a:r>
              <a:rPr lang="ru-RU" sz="1600" dirty="0"/>
              <a:t> </a:t>
            </a:r>
            <a:r>
              <a:rPr lang="ru-RU" sz="1600" dirty="0" err="1"/>
              <a:t>rule</a:t>
            </a:r>
            <a:r>
              <a:rPr lang="ru-RU" sz="1600" dirty="0"/>
              <a:t> </a:t>
            </a:r>
            <a:r>
              <a:rPr lang="ru-RU" sz="1600" dirty="0" err="1"/>
              <a:t>and</a:t>
            </a:r>
            <a:r>
              <a:rPr lang="ru-RU" sz="1600" dirty="0"/>
              <a:t> </a:t>
            </a:r>
            <a:r>
              <a:rPr lang="ru-RU" sz="1600" dirty="0" err="1"/>
              <a:t>manage</a:t>
            </a:r>
            <a:r>
              <a:rPr lang="ru-RU" sz="1600" dirty="0"/>
              <a:t> </a:t>
            </a:r>
            <a:r>
              <a:rPr lang="ru-RU" sz="1600" dirty="0" err="1"/>
              <a:t>the</a:t>
            </a:r>
            <a:r>
              <a:rPr lang="ru-RU" sz="1600" dirty="0"/>
              <a:t> </a:t>
            </a:r>
            <a:r>
              <a:rPr lang="ru-RU" sz="1600" dirty="0" err="1"/>
              <a:t>situation</a:t>
            </a:r>
            <a:r>
              <a:rPr lang="ru-RU" sz="1600" dirty="0"/>
              <a:t>. The </a:t>
            </a:r>
            <a:r>
              <a:rPr lang="ru-RU" sz="1600" dirty="0" err="1"/>
              <a:t>position</a:t>
            </a:r>
            <a:r>
              <a:rPr lang="ru-RU" sz="1600" dirty="0"/>
              <a:t> </a:t>
            </a:r>
            <a:r>
              <a:rPr lang="ru-RU" sz="1600" dirty="0" err="1"/>
              <a:t>of</a:t>
            </a:r>
            <a:r>
              <a:rPr lang="ru-RU" sz="1600" dirty="0"/>
              <a:t> M. </a:t>
            </a:r>
            <a:r>
              <a:rPr lang="ru-RU" sz="1600" dirty="0" err="1"/>
              <a:t>Weber</a:t>
            </a:r>
            <a:r>
              <a:rPr lang="ru-RU" sz="1600" dirty="0"/>
              <a:t> </a:t>
            </a:r>
            <a:r>
              <a:rPr lang="ru-RU" sz="1600" dirty="0" err="1"/>
              <a:t>is</a:t>
            </a:r>
            <a:r>
              <a:rPr lang="ru-RU" sz="1600" dirty="0"/>
              <a:t> </a:t>
            </a:r>
            <a:r>
              <a:rPr lang="ru-RU" sz="1600" dirty="0" err="1"/>
              <a:t>close</a:t>
            </a:r>
            <a:r>
              <a:rPr lang="ru-RU" sz="1600" dirty="0"/>
              <a:t> </a:t>
            </a:r>
            <a:r>
              <a:rPr lang="ru-RU" sz="1600" dirty="0" err="1"/>
              <a:t>to</a:t>
            </a:r>
            <a:r>
              <a:rPr lang="ru-RU" sz="1600" dirty="0"/>
              <a:t> </a:t>
            </a:r>
            <a:r>
              <a:rPr lang="ru-RU" sz="1600" dirty="0" err="1"/>
              <a:t>the</a:t>
            </a:r>
            <a:r>
              <a:rPr lang="ru-RU" sz="1600" dirty="0"/>
              <a:t> </a:t>
            </a:r>
            <a:r>
              <a:rPr lang="ru-RU" sz="1600" dirty="0" err="1"/>
              <a:t>above-mentioned</a:t>
            </a:r>
            <a:r>
              <a:rPr lang="ru-RU" sz="1600" dirty="0"/>
              <a:t> </a:t>
            </a:r>
            <a:r>
              <a:rPr lang="ru-RU" sz="1600" dirty="0" err="1"/>
              <a:t>definition</a:t>
            </a:r>
            <a:r>
              <a:rPr lang="ru-RU" sz="1600" dirty="0"/>
              <a:t> </a:t>
            </a:r>
            <a:r>
              <a:rPr lang="ru-RU" sz="1600" dirty="0" err="1"/>
              <a:t>of</a:t>
            </a:r>
            <a:r>
              <a:rPr lang="ru-RU" sz="1600" dirty="0"/>
              <a:t> </a:t>
            </a:r>
            <a:r>
              <a:rPr lang="ru-RU" sz="1600" dirty="0" err="1"/>
              <a:t>power</a:t>
            </a:r>
            <a:r>
              <a:rPr lang="ru-RU" sz="1600" dirty="0"/>
              <a:t>; </a:t>
            </a:r>
            <a:r>
              <a:rPr lang="ru-RU" sz="1600" dirty="0" err="1"/>
              <a:t>his</a:t>
            </a:r>
            <a:r>
              <a:rPr lang="ru-RU" sz="1600" dirty="0"/>
              <a:t> </a:t>
            </a:r>
            <a:r>
              <a:rPr lang="ru-RU" sz="1600" dirty="0" err="1"/>
              <a:t>definition</a:t>
            </a:r>
            <a:r>
              <a:rPr lang="ru-RU" sz="1600" dirty="0"/>
              <a:t> </a:t>
            </a:r>
            <a:r>
              <a:rPr lang="ru-RU" sz="1600" dirty="0" err="1"/>
              <a:t>of</a:t>
            </a:r>
            <a:r>
              <a:rPr lang="ru-RU" sz="1600" dirty="0"/>
              <a:t> </a:t>
            </a:r>
            <a:r>
              <a:rPr lang="ru-RU" sz="1600" dirty="0" err="1"/>
              <a:t>power</a:t>
            </a:r>
            <a:r>
              <a:rPr lang="ru-RU" sz="1600" dirty="0"/>
              <a:t> </a:t>
            </a:r>
            <a:r>
              <a:rPr lang="ru-RU" sz="1600" dirty="0" err="1"/>
              <a:t>is</a:t>
            </a:r>
            <a:r>
              <a:rPr lang="ru-RU" sz="1600" dirty="0"/>
              <a:t> </a:t>
            </a:r>
            <a:r>
              <a:rPr lang="ru-RU" sz="1600" dirty="0" err="1"/>
              <a:t>based</a:t>
            </a:r>
            <a:r>
              <a:rPr lang="ru-RU" sz="1600" dirty="0"/>
              <a:t> </a:t>
            </a:r>
            <a:r>
              <a:rPr lang="ru-RU" sz="1600" dirty="0" err="1"/>
              <a:t>on</a:t>
            </a:r>
            <a:r>
              <a:rPr lang="ru-RU" sz="1600" dirty="0"/>
              <a:t> </a:t>
            </a:r>
            <a:r>
              <a:rPr lang="ru-RU" sz="1600" dirty="0" err="1"/>
              <a:t>the</a:t>
            </a:r>
            <a:r>
              <a:rPr lang="ru-RU" sz="1600" dirty="0"/>
              <a:t> </a:t>
            </a:r>
            <a:r>
              <a:rPr lang="ru-RU" sz="1600" dirty="0" err="1"/>
              <a:t>recognition</a:t>
            </a:r>
            <a:r>
              <a:rPr lang="ru-RU" sz="1600" dirty="0"/>
              <a:t> </a:t>
            </a:r>
            <a:r>
              <a:rPr lang="ru-RU" sz="1600" dirty="0" err="1"/>
              <a:t>of</a:t>
            </a:r>
            <a:r>
              <a:rPr lang="ru-RU" sz="1600" dirty="0"/>
              <a:t> </a:t>
            </a:r>
            <a:r>
              <a:rPr lang="ru-RU" sz="1600" dirty="0" err="1"/>
              <a:t>the</a:t>
            </a:r>
            <a:r>
              <a:rPr lang="ru-RU" sz="1600" dirty="0"/>
              <a:t> </a:t>
            </a:r>
            <a:r>
              <a:rPr lang="ru-RU" sz="1600" dirty="0" err="1"/>
              <a:t>asymmetry</a:t>
            </a:r>
            <a:r>
              <a:rPr lang="ru-RU" sz="1600" dirty="0"/>
              <a:t> </a:t>
            </a:r>
            <a:r>
              <a:rPr lang="ru-RU" sz="1600" dirty="0" err="1"/>
              <a:t>of</a:t>
            </a:r>
            <a:r>
              <a:rPr lang="ru-RU" sz="1600" dirty="0"/>
              <a:t> </a:t>
            </a:r>
            <a:r>
              <a:rPr lang="ru-RU" sz="1600" dirty="0" err="1"/>
              <a:t>relations</a:t>
            </a:r>
            <a:r>
              <a:rPr lang="ru-RU" sz="1600" dirty="0"/>
              <a:t> </a:t>
            </a:r>
            <a:r>
              <a:rPr lang="ru-RU" sz="1600" dirty="0" err="1"/>
              <a:t>between</a:t>
            </a:r>
            <a:r>
              <a:rPr lang="ru-RU" sz="1600" dirty="0"/>
              <a:t> </a:t>
            </a:r>
            <a:r>
              <a:rPr lang="ru-RU" sz="1600" dirty="0" err="1"/>
              <a:t>subjects</a:t>
            </a:r>
            <a:r>
              <a:rPr lang="ru-RU" sz="1600" dirty="0"/>
              <a:t> </a:t>
            </a:r>
            <a:r>
              <a:rPr lang="ru-RU" sz="1600" dirty="0" err="1"/>
              <a:t>and</a:t>
            </a:r>
            <a:r>
              <a:rPr lang="ru-RU" sz="1600" dirty="0"/>
              <a:t>, </a:t>
            </a:r>
            <a:r>
              <a:rPr lang="ru-RU" sz="1600" dirty="0" err="1"/>
              <a:t>as</a:t>
            </a:r>
            <a:r>
              <a:rPr lang="ru-RU" sz="1600" dirty="0"/>
              <a:t> a </a:t>
            </a:r>
            <a:r>
              <a:rPr lang="ru-RU" sz="1600" dirty="0" err="1"/>
              <a:t>consequence</a:t>
            </a:r>
            <a:r>
              <a:rPr lang="ru-RU" sz="1600" dirty="0"/>
              <a:t>, </a:t>
            </a:r>
            <a:r>
              <a:rPr lang="ru-RU" sz="1600" dirty="0" err="1"/>
              <a:t>the</a:t>
            </a:r>
            <a:r>
              <a:rPr lang="ru-RU" sz="1600" dirty="0"/>
              <a:t> </a:t>
            </a:r>
            <a:r>
              <a:rPr lang="ru-RU" sz="1600" dirty="0" err="1"/>
              <a:t>ability</a:t>
            </a:r>
            <a:r>
              <a:rPr lang="ru-RU" sz="1600" dirty="0"/>
              <a:t> </a:t>
            </a:r>
            <a:r>
              <a:rPr lang="ru-RU" sz="1600" dirty="0" err="1"/>
              <a:t>of</a:t>
            </a:r>
            <a:r>
              <a:rPr lang="ru-RU" sz="1600" dirty="0"/>
              <a:t> </a:t>
            </a:r>
            <a:r>
              <a:rPr lang="ru-RU" sz="1600" dirty="0" err="1"/>
              <a:t>one</a:t>
            </a:r>
            <a:r>
              <a:rPr lang="ru-RU" sz="1600" dirty="0"/>
              <a:t> </a:t>
            </a:r>
            <a:r>
              <a:rPr lang="ru-RU" sz="1600" dirty="0" err="1"/>
              <a:t>subject</a:t>
            </a:r>
            <a:r>
              <a:rPr lang="ru-RU" sz="1600" dirty="0"/>
              <a:t> </a:t>
            </a:r>
            <a:r>
              <a:rPr lang="ru-RU" sz="1600" dirty="0" err="1"/>
              <a:t>to</a:t>
            </a:r>
            <a:r>
              <a:rPr lang="ru-RU" sz="1600" dirty="0"/>
              <a:t> </a:t>
            </a:r>
            <a:r>
              <a:rPr lang="ru-RU" sz="1600" dirty="0" err="1"/>
              <a:t>influence</a:t>
            </a:r>
            <a:r>
              <a:rPr lang="ru-RU" sz="1600" dirty="0"/>
              <a:t> </a:t>
            </a:r>
            <a:r>
              <a:rPr lang="ru-RU" sz="1600" dirty="0" err="1"/>
              <a:t>another</a:t>
            </a:r>
            <a:r>
              <a:rPr lang="ru-RU" sz="1600" dirty="0"/>
              <a:t>. </a:t>
            </a:r>
            <a:r>
              <a:rPr lang="ru-RU" sz="1600" dirty="0" err="1"/>
              <a:t>This</a:t>
            </a:r>
            <a:r>
              <a:rPr lang="ru-RU" sz="1600" dirty="0"/>
              <a:t> </a:t>
            </a:r>
            <a:r>
              <a:rPr lang="ru-RU" sz="1600" dirty="0" err="1"/>
              <a:t>is</a:t>
            </a:r>
            <a:r>
              <a:rPr lang="ru-RU" sz="1600" dirty="0"/>
              <a:t> </a:t>
            </a:r>
            <a:r>
              <a:rPr lang="ru-RU" sz="1600" dirty="0" err="1"/>
              <a:t>the</a:t>
            </a:r>
            <a:r>
              <a:rPr lang="ru-RU" sz="1600" dirty="0"/>
              <a:t> </a:t>
            </a:r>
            <a:r>
              <a:rPr lang="ru-RU" sz="1600" dirty="0" err="1"/>
              <a:t>so-called</a:t>
            </a:r>
            <a:r>
              <a:rPr lang="ru-RU" sz="1600" dirty="0"/>
              <a:t> </a:t>
            </a:r>
            <a:r>
              <a:rPr lang="ru-RU" sz="1600" dirty="0" err="1"/>
              <a:t>positive-sociological</a:t>
            </a:r>
            <a:r>
              <a:rPr lang="ru-RU" sz="1600" dirty="0"/>
              <a:t> </a:t>
            </a:r>
            <a:r>
              <a:rPr lang="ru-RU" sz="1600" dirty="0" err="1"/>
              <a:t>approach</a:t>
            </a:r>
            <a:r>
              <a:rPr lang="ru-RU" sz="1600" dirty="0"/>
              <a:t> </a:t>
            </a:r>
            <a:r>
              <a:rPr lang="ru-RU" sz="1600" dirty="0" err="1"/>
              <a:t>to</a:t>
            </a:r>
            <a:r>
              <a:rPr lang="ru-RU" sz="1600" dirty="0"/>
              <a:t> </a:t>
            </a:r>
            <a:r>
              <a:rPr lang="ru-RU" sz="1600" dirty="0" err="1"/>
              <a:t>defining</a:t>
            </a:r>
            <a:r>
              <a:rPr lang="ru-RU" sz="1600" dirty="0"/>
              <a:t> </a:t>
            </a:r>
            <a:r>
              <a:rPr lang="ru-RU" sz="1600" dirty="0" err="1"/>
              <a:t>power</a:t>
            </a:r>
            <a:r>
              <a:rPr lang="ru-RU" sz="1600" dirty="0"/>
              <a:t>.</a:t>
            </a:r>
          </a:p>
        </p:txBody>
      </p:sp>
    </p:spTree>
    <p:extLst>
      <p:ext uri="{BB962C8B-B14F-4D97-AF65-F5344CB8AC3E}">
        <p14:creationId xmlns:p14="http://schemas.microsoft.com/office/powerpoint/2010/main" val="630613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1720" y="1653648"/>
            <a:ext cx="6624736" cy="1077218"/>
          </a:xfrm>
          <a:prstGeom prst="rect">
            <a:avLst/>
          </a:prstGeom>
          <a:noFill/>
        </p:spPr>
        <p:txBody>
          <a:bodyPr wrap="square" rtlCol="0">
            <a:spAutoFit/>
          </a:bodyPr>
          <a:lstStyle/>
          <a:p>
            <a:r>
              <a:rPr lang="en-US" sz="3200" b="1" dirty="0"/>
              <a:t>Globalization and Development of the Modern World</a:t>
            </a:r>
            <a:endParaRPr lang="ru-RU" sz="3200" b="1" dirty="0">
              <a:latin typeface="Arial" panose="020B0604020202020204" pitchFamily="34" charset="0"/>
            </a:endParaRPr>
          </a:p>
        </p:txBody>
      </p:sp>
      <p:sp>
        <p:nvSpPr>
          <p:cNvPr id="6" name="TextBox 5"/>
          <p:cNvSpPr txBox="1"/>
          <p:nvPr/>
        </p:nvSpPr>
        <p:spPr>
          <a:xfrm>
            <a:off x="2051720" y="2767404"/>
            <a:ext cx="6264696" cy="1077218"/>
          </a:xfrm>
          <a:prstGeom prst="rect">
            <a:avLst/>
          </a:prstGeom>
          <a:noFill/>
        </p:spPr>
        <p:txBody>
          <a:bodyPr wrap="square" rtlCol="0">
            <a:spAutoFit/>
          </a:bodyPr>
          <a:lstStyle/>
          <a:p>
            <a:r>
              <a:rPr lang="en-US" sz="3200" b="1" dirty="0">
                <a:solidFill>
                  <a:srgbClr val="0070C0"/>
                </a:solidFill>
                <a:latin typeface="Arial" panose="020B0604020202020204" pitchFamily="34" charset="0"/>
              </a:rPr>
              <a:t>Lecture</a:t>
            </a:r>
            <a:r>
              <a:rPr lang="ru-RU" sz="3200" b="1" dirty="0">
                <a:solidFill>
                  <a:srgbClr val="0070C0"/>
                </a:solidFill>
                <a:latin typeface="Arial" panose="020B0604020202020204" pitchFamily="34" charset="0"/>
              </a:rPr>
              <a:t> </a:t>
            </a:r>
            <a:r>
              <a:rPr lang="en-US" sz="3200" b="1" dirty="0">
                <a:solidFill>
                  <a:srgbClr val="0070C0"/>
                </a:solidFill>
                <a:latin typeface="Arial" panose="020B0604020202020204" pitchFamily="34" charset="0"/>
              </a:rPr>
              <a:t>1</a:t>
            </a:r>
            <a:endParaRPr lang="ru-RU" sz="3200" b="1" dirty="0">
              <a:solidFill>
                <a:srgbClr val="0070C0"/>
              </a:solidFill>
              <a:latin typeface="Arial" panose="020B0604020202020204" pitchFamily="34" charset="0"/>
            </a:endParaRPr>
          </a:p>
          <a:p>
            <a:r>
              <a:rPr lang="en-US" sz="3200" dirty="0" err="1">
                <a:effectLst/>
                <a:latin typeface="Arial" panose="020B0604020202020204" pitchFamily="34" charset="0"/>
                <a:ea typeface="Times New Roman" panose="02020603050405020304" pitchFamily="18" charset="0"/>
                <a:cs typeface="Arial" panose="020B0604020202020204" pitchFamily="34" charset="0"/>
              </a:rPr>
              <a:t>Cratology</a:t>
            </a:r>
            <a:r>
              <a:rPr lang="kk-KZ" sz="3200" dirty="0">
                <a:effectLst/>
                <a:latin typeface="Arial" panose="020B0604020202020204" pitchFamily="34" charset="0"/>
                <a:ea typeface="Times New Roman" panose="02020603050405020304" pitchFamily="18" charset="0"/>
                <a:cs typeface="Arial" panose="020B0604020202020204" pitchFamily="34" charset="0"/>
              </a:rPr>
              <a:t>-the doctrine of power</a:t>
            </a:r>
            <a:endParaRPr lang="ru-RU" sz="4800" dirty="0">
              <a:latin typeface="Arial" panose="020B0604020202020204" pitchFamily="34" charset="0"/>
              <a:cs typeface="Arial" panose="020B0604020202020204" pitchFamily="34" charset="0"/>
            </a:endParaRPr>
          </a:p>
        </p:txBody>
      </p:sp>
      <p:pic>
        <p:nvPicPr>
          <p:cNvPr id="2" name="Рисунок 1">
            <a:extLst>
              <a:ext uri="{FF2B5EF4-FFF2-40B4-BE49-F238E27FC236}">
                <a16:creationId xmlns:a16="http://schemas.microsoft.com/office/drawing/2014/main" id="{DE2F8E18-B625-ACAA-524B-0EFB0774103C}"/>
              </a:ext>
            </a:extLst>
          </p:cNvPr>
          <p:cNvPicPr>
            <a:picLocks noChangeAspect="1"/>
          </p:cNvPicPr>
          <p:nvPr/>
        </p:nvPicPr>
        <p:blipFill>
          <a:blip r:embed="rId2"/>
          <a:stretch>
            <a:fillRect/>
          </a:stretch>
        </p:blipFill>
        <p:spPr>
          <a:xfrm>
            <a:off x="395536" y="267494"/>
            <a:ext cx="1296144" cy="1467018"/>
          </a:xfrm>
          <a:prstGeom prst="rect">
            <a:avLst/>
          </a:prstGeom>
        </p:spPr>
      </p:pic>
    </p:spTree>
    <p:extLst>
      <p:ext uri="{BB962C8B-B14F-4D97-AF65-F5344CB8AC3E}">
        <p14:creationId xmlns:p14="http://schemas.microsoft.com/office/powerpoint/2010/main" val="36483401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E25F8C-1C60-F184-E630-0B7F14273E62}"/>
              </a:ext>
            </a:extLst>
          </p:cNvPr>
          <p:cNvSpPr>
            <a:spLocks noGrp="1"/>
          </p:cNvSpPr>
          <p:nvPr>
            <p:ph type="title"/>
          </p:nvPr>
        </p:nvSpPr>
        <p:spPr>
          <a:xfrm>
            <a:off x="493204" y="0"/>
            <a:ext cx="8229600" cy="857250"/>
          </a:xfrm>
        </p:spPr>
        <p:txBody>
          <a:bodyPr>
            <a:noAutofit/>
          </a:bodyPr>
          <a:lstStyle/>
          <a:p>
            <a:r>
              <a:rPr lang="en-US" sz="1600" b="1" dirty="0">
                <a:latin typeface="Arial" panose="020B0604020202020204" pitchFamily="34" charset="0"/>
                <a:cs typeface="Arial" panose="020B0604020202020204" pitchFamily="34" charset="0"/>
              </a:rPr>
              <a:t>In general, there are several directions in the interpretation of power and the reasons for its emergence in society. Let's briefly discuss some of them.</a:t>
            </a:r>
            <a:endParaRPr lang="ru-RU" sz="1600" b="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E9CE1C75-1573-3968-65FB-18A2A9D75C04}"/>
              </a:ext>
            </a:extLst>
          </p:cNvPr>
          <p:cNvSpPr>
            <a:spLocks noGrp="1"/>
          </p:cNvSpPr>
          <p:nvPr>
            <p:ph idx="1"/>
          </p:nvPr>
        </p:nvSpPr>
        <p:spPr>
          <a:xfrm>
            <a:off x="179512" y="699542"/>
            <a:ext cx="8856984" cy="4248472"/>
          </a:xfrm>
        </p:spPr>
        <p:txBody>
          <a:bodyPr>
            <a:noAutofit/>
          </a:bodyPr>
          <a:lstStyle/>
          <a:p>
            <a:pPr marL="0" indent="0">
              <a:buNone/>
            </a:pPr>
            <a:r>
              <a:rPr lang="en-US" sz="1600" dirty="0">
                <a:latin typeface="Arial" panose="020B0604020202020204" pitchFamily="34" charset="0"/>
                <a:cs typeface="Arial" panose="020B0604020202020204" pitchFamily="34" charset="0"/>
              </a:rPr>
              <a:t>1. The causal concept considers power as something that "produces events and causes consequences." Cause-and-effect relationships and relationships are not purely temporary, and a consequence can become the cause of another consequence. Power is always realized through forms of forceful influence, its consequences are very ambiguous, especially since it can have a reverse effect on the one from whom it comes. </a:t>
            </a:r>
          </a:p>
          <a:p>
            <a:pPr marL="0" indent="0">
              <a:buNone/>
            </a:pPr>
            <a:r>
              <a:rPr lang="en-US" sz="1600" dirty="0">
                <a:latin typeface="Arial" panose="020B0604020202020204" pitchFamily="34" charset="0"/>
                <a:cs typeface="Arial" panose="020B0604020202020204" pitchFamily="34" charset="0"/>
              </a:rPr>
              <a:t>2. The biological interpretation of power explores power as a mechanism of restraint, curbing the aggressiveness of a person as a single biosocial being. Aggression acts as an instinct, a powerful factor in the struggle for existence, the force of the evolutionary process (</a:t>
            </a:r>
            <a:r>
              <a:rPr lang="en-US" sz="1600" dirty="0" err="1">
                <a:latin typeface="Arial" panose="020B0604020202020204" pitchFamily="34" charset="0"/>
                <a:cs typeface="Arial" panose="020B0604020202020204" pitchFamily="34" charset="0"/>
              </a:rPr>
              <a:t>K.Lo</a:t>
            </a:r>
            <a:r>
              <a:rPr lang="en-US" sz="1600" dirty="0">
                <a:latin typeface="Arial" panose="020B0604020202020204" pitchFamily="34" charset="0"/>
                <a:cs typeface="Arial" panose="020B0604020202020204" pitchFamily="34" charset="0"/>
              </a:rPr>
              <a:t> Power in a modern civilized society (rationally organized) should replace violence in such socially significant functions as resolving contradictions and conflicts, managing people, achieving socially significant goals, which means that the essence of power lies in supervision and punishment (M. Foucault).</a:t>
            </a:r>
          </a:p>
          <a:p>
            <a:pPr marL="0" indent="0">
              <a:buNone/>
            </a:pPr>
            <a:r>
              <a:rPr lang="en-US" sz="1600" dirty="0">
                <a:latin typeface="Arial" panose="020B0604020202020204" pitchFamily="34" charset="0"/>
                <a:cs typeface="Arial" panose="020B0604020202020204" pitchFamily="34" charset="0"/>
              </a:rPr>
              <a:t>For P. Bourdieu, power is a symbolic capital based on faith and recognition. The government opens access to economic resources and has a powerful influence on the material environment, has the ability to exchange for other social values and resources.  </a:t>
            </a:r>
          </a:p>
        </p:txBody>
      </p:sp>
    </p:spTree>
    <p:extLst>
      <p:ext uri="{BB962C8B-B14F-4D97-AF65-F5344CB8AC3E}">
        <p14:creationId xmlns:p14="http://schemas.microsoft.com/office/powerpoint/2010/main" val="26988219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561519C-FD15-A00A-93DB-1229BB84384D}"/>
              </a:ext>
            </a:extLst>
          </p:cNvPr>
          <p:cNvSpPr>
            <a:spLocks noGrp="1"/>
          </p:cNvSpPr>
          <p:nvPr>
            <p:ph type="title"/>
          </p:nvPr>
        </p:nvSpPr>
        <p:spPr/>
        <p:txBody>
          <a:bodyPr>
            <a:noAutofit/>
          </a:bodyPr>
          <a:lstStyle/>
          <a:p>
            <a:r>
              <a:rPr lang="en-US" sz="2000" b="1" dirty="0">
                <a:latin typeface="Arial" panose="020B0604020202020204" pitchFamily="34" charset="0"/>
                <a:cs typeface="Arial" panose="020B0604020202020204" pitchFamily="34" charset="0"/>
              </a:rPr>
              <a:t>In general, there are several directions in the interpretation of power and the reasons for its emergence in society. Let's briefly discuss some of them.</a:t>
            </a:r>
            <a:endParaRPr lang="ru-RU" sz="2000" dirty="0"/>
          </a:p>
        </p:txBody>
      </p:sp>
      <p:sp>
        <p:nvSpPr>
          <p:cNvPr id="3" name="Объект 2">
            <a:extLst>
              <a:ext uri="{FF2B5EF4-FFF2-40B4-BE49-F238E27FC236}">
                <a16:creationId xmlns:a16="http://schemas.microsoft.com/office/drawing/2014/main" id="{B2219A40-71FF-BB02-910C-2D181FE0B495}"/>
              </a:ext>
            </a:extLst>
          </p:cNvPr>
          <p:cNvSpPr>
            <a:spLocks noGrp="1"/>
          </p:cNvSpPr>
          <p:nvPr>
            <p:ph idx="1"/>
          </p:nvPr>
        </p:nvSpPr>
        <p:spPr>
          <a:xfrm>
            <a:off x="395536" y="1200150"/>
            <a:ext cx="8291264" cy="3675855"/>
          </a:xfrm>
        </p:spPr>
        <p:txBody>
          <a:bodyPr>
            <a:normAutofit fontScale="92500" lnSpcReduction="20000"/>
          </a:bodyPr>
          <a:lstStyle/>
          <a:p>
            <a:pPr marL="0" indent="0">
              <a:buNone/>
            </a:pPr>
            <a:r>
              <a:rPr lang="en-US" sz="1600" dirty="0">
                <a:latin typeface="Arial" panose="020B0604020202020204" pitchFamily="34" charset="0"/>
                <a:cs typeface="Arial" panose="020B0604020202020204" pitchFamily="34" charset="0"/>
              </a:rPr>
              <a:t>They form fields/spaces of power of interaction between subjects, and their organizations represent special structures of power relations. </a:t>
            </a:r>
          </a:p>
          <a:p>
            <a:pPr marL="0" indent="0">
              <a:buNone/>
            </a:pPr>
            <a:r>
              <a:rPr lang="en-US" sz="1600" dirty="0">
                <a:latin typeface="Arial" panose="020B0604020202020204" pitchFamily="34" charset="0"/>
                <a:cs typeface="Arial" panose="020B0604020202020204" pitchFamily="34" charset="0"/>
              </a:rPr>
              <a:t>Each of the above interpretations of power has the right to exist and fixes one of the many sides of this phenomenon, which in the real process of its existence are mutually complementary and interrelated with each other. </a:t>
            </a:r>
            <a:r>
              <a:rPr lang="en-US" sz="1600" dirty="0" err="1">
                <a:latin typeface="Arial" panose="020B0604020202020204" pitchFamily="34" charset="0"/>
                <a:cs typeface="Arial" panose="020B0604020202020204" pitchFamily="34" charset="0"/>
              </a:rPr>
              <a:t>renz</a:t>
            </a:r>
            <a:r>
              <a:rPr lang="en-US" sz="1600" dirty="0">
                <a:latin typeface="Arial" panose="020B0604020202020204" pitchFamily="34" charset="0"/>
                <a:cs typeface="Arial" panose="020B0604020202020204" pitchFamily="34" charset="0"/>
              </a:rPr>
              <a:t>).  For </a:t>
            </a:r>
            <a:r>
              <a:rPr lang="en-US" sz="1600" dirty="0" err="1">
                <a:latin typeface="Arial" panose="020B0604020202020204" pitchFamily="34" charset="0"/>
                <a:cs typeface="Arial" panose="020B0604020202020204" pitchFamily="34" charset="0"/>
              </a:rPr>
              <a:t>F.Nietzsche's</a:t>
            </a:r>
            <a:r>
              <a:rPr lang="en-US" sz="1600" dirty="0">
                <a:latin typeface="Arial" panose="020B0604020202020204" pitchFamily="34" charset="0"/>
                <a:cs typeface="Arial" panose="020B0604020202020204" pitchFamily="34" charset="0"/>
              </a:rPr>
              <a:t> will to power is the potential inherent in a person's ability to express himself and assert himself, for </a:t>
            </a:r>
            <a:r>
              <a:rPr lang="en-US" sz="1600" dirty="0" err="1">
                <a:latin typeface="Arial" panose="020B0604020202020204" pitchFamily="34" charset="0"/>
                <a:cs typeface="Arial" panose="020B0604020202020204" pitchFamily="34" charset="0"/>
              </a:rPr>
              <a:t>Z.The</a:t>
            </a:r>
            <a:r>
              <a:rPr lang="en-US" sz="1600" dirty="0">
                <a:latin typeface="Arial" panose="020B0604020202020204" pitchFamily="34" charset="0"/>
                <a:cs typeface="Arial" panose="020B0604020202020204" pitchFamily="34" charset="0"/>
              </a:rPr>
              <a:t> source of power for Freud and his followers is in the structure of the unconscious, where social conditions have the main influence, where sexuality and education are given in childhood, servility, obedience, and fear are cultivated.</a:t>
            </a:r>
          </a:p>
          <a:p>
            <a:pPr marL="0" indent="0">
              <a:buNone/>
            </a:pPr>
            <a:r>
              <a:rPr lang="en-US" sz="1600" dirty="0">
                <a:latin typeface="Arial" panose="020B0604020202020204" pitchFamily="34" charset="0"/>
                <a:cs typeface="Arial" panose="020B0604020202020204" pitchFamily="34" charset="0"/>
              </a:rPr>
              <a:t>3. The Marxist approach asserts that the direct cause of the genesis of power is socio-economic inequality, the split of society into hostile classes, which is why there is a need to manage society in conditions of antagonistic contradictions, rigid social differentiation, and irreconcilable class struggle. </a:t>
            </a:r>
          </a:p>
          <a:p>
            <a:pPr marL="0" indent="0">
              <a:buNone/>
            </a:pPr>
            <a:r>
              <a:rPr lang="en-US" sz="1600" dirty="0">
                <a:latin typeface="Arial" panose="020B0604020202020204" pitchFamily="34" charset="0"/>
                <a:cs typeface="Arial" panose="020B0604020202020204" pitchFamily="34" charset="0"/>
              </a:rPr>
              <a:t>4. In modern structuralism (M. Foucault, P. Bourdieu), power is associated with rationality, with those structures that organize thoughts and actions, with the ability to logically, consistently, argumentatively, understand, evaluate, explain what is happening.  Power is considered as the embodiment of power in any system of relations having a complex internal structure, and cannot belong to only one structural element of the system.</a:t>
            </a:r>
            <a:endParaRPr lang="ru-RU" sz="1600" dirty="0">
              <a:latin typeface="Arial" panose="020B0604020202020204" pitchFamily="34" charset="0"/>
              <a:cs typeface="Arial" panose="020B0604020202020204" pitchFamily="34" charset="0"/>
            </a:endParaRPr>
          </a:p>
          <a:p>
            <a:endParaRPr lang="ru-RU" sz="1600" dirty="0"/>
          </a:p>
        </p:txBody>
      </p:sp>
    </p:spTree>
    <p:extLst>
      <p:ext uri="{BB962C8B-B14F-4D97-AF65-F5344CB8AC3E}">
        <p14:creationId xmlns:p14="http://schemas.microsoft.com/office/powerpoint/2010/main" val="33556130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C940C2A-E95D-8C06-FCF1-C186F63ABB3B}"/>
              </a:ext>
            </a:extLst>
          </p:cNvPr>
          <p:cNvSpPr txBox="1"/>
          <p:nvPr/>
        </p:nvSpPr>
        <p:spPr>
          <a:xfrm>
            <a:off x="129958" y="267494"/>
            <a:ext cx="9001000" cy="4093428"/>
          </a:xfrm>
          <a:prstGeom prst="rect">
            <a:avLst/>
          </a:prstGeom>
          <a:noFill/>
        </p:spPr>
        <p:txBody>
          <a:bodyPr wrap="square">
            <a:spAutoFit/>
          </a:bodyPr>
          <a:lstStyle/>
          <a:p>
            <a:r>
              <a:rPr lang="ru-RU" sz="2000" dirty="0">
                <a:latin typeface="Arial" panose="020B0604020202020204" pitchFamily="34" charset="0"/>
                <a:cs typeface="Arial" panose="020B0604020202020204" pitchFamily="34" charset="0"/>
              </a:rPr>
              <a:t>Power </a:t>
            </a:r>
            <a:r>
              <a:rPr lang="ru-RU" sz="2000" dirty="0" err="1">
                <a:latin typeface="Arial" panose="020B0604020202020204" pitchFamily="34" charset="0"/>
                <a:cs typeface="Arial" panose="020B0604020202020204" pitchFamily="34" charset="0"/>
              </a:rPr>
              <a:t>in</a:t>
            </a:r>
            <a:r>
              <a:rPr lang="ru-RU" sz="2000" dirty="0">
                <a:latin typeface="Arial" panose="020B0604020202020204" pitchFamily="34" charset="0"/>
                <a:cs typeface="Arial" panose="020B0604020202020204" pitchFamily="34" charset="0"/>
              </a:rPr>
              <a:t> a </a:t>
            </a:r>
            <a:r>
              <a:rPr lang="ru-RU" sz="2000" dirty="0" err="1">
                <a:latin typeface="Arial" panose="020B0604020202020204" pitchFamily="34" charset="0"/>
                <a:cs typeface="Arial" panose="020B0604020202020204" pitchFamily="34" charset="0"/>
              </a:rPr>
              <a:t>modern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civilized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society</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rationally</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organized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should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replace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violence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in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such</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socially</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significant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functions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resolving</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contradictions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and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conflicts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managing</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people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achieving</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socially</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significant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goals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which</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means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that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the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essence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of</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power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lies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in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supervision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and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punishment</a:t>
            </a:r>
            <a:r>
              <a:rPr lang="ru-RU" sz="2000" dirty="0">
                <a:latin typeface="Arial" panose="020B0604020202020204" pitchFamily="34" charset="0"/>
                <a:cs typeface="Arial" panose="020B0604020202020204" pitchFamily="34" charset="0"/>
              </a:rPr>
              <a:t> (M. </a:t>
            </a:r>
            <a:r>
              <a:rPr lang="ru-RU" sz="2000" dirty="0" err="1">
                <a:latin typeface="Arial" panose="020B0604020202020204" pitchFamily="34" charset="0"/>
                <a:cs typeface="Arial" panose="020B0604020202020204" pitchFamily="34" charset="0"/>
              </a:rPr>
              <a:t>Foucault</a:t>
            </a:r>
            <a:r>
              <a:rPr lang="ru-RU" sz="2000" dirty="0">
                <a:latin typeface="Arial" panose="020B0604020202020204" pitchFamily="34" charset="0"/>
                <a:cs typeface="Arial" panose="020B0604020202020204" pitchFamily="34" charset="0"/>
              </a:rPr>
              <a:t>).</a:t>
            </a:r>
          </a:p>
          <a:p>
            <a:r>
              <a:rPr lang="ru-RU" sz="2000" dirty="0">
                <a:latin typeface="Arial" panose="020B0604020202020204" pitchFamily="34" charset="0"/>
                <a:cs typeface="Arial" panose="020B0604020202020204" pitchFamily="34" charset="0"/>
              </a:rPr>
              <a:t>For P. </a:t>
            </a:r>
            <a:r>
              <a:rPr lang="ru-RU" sz="2000" dirty="0" err="1">
                <a:latin typeface="Arial" panose="020B0604020202020204" pitchFamily="34" charset="0"/>
                <a:cs typeface="Arial" panose="020B0604020202020204" pitchFamily="34" charset="0"/>
              </a:rPr>
              <a:t>Bourdieu</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power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is</a:t>
            </a:r>
            <a:r>
              <a:rPr lang="ru-RU" sz="2000" dirty="0">
                <a:latin typeface="Arial" panose="020B0604020202020204" pitchFamily="34" charset="0"/>
                <a:cs typeface="Arial" panose="020B0604020202020204" pitchFamily="34" charset="0"/>
              </a:rPr>
              <a:t> a </a:t>
            </a:r>
            <a:r>
              <a:rPr lang="ru-RU" sz="2000" dirty="0" err="1">
                <a:latin typeface="Arial" panose="020B0604020202020204" pitchFamily="34" charset="0"/>
                <a:cs typeface="Arial" panose="020B0604020202020204" pitchFamily="34" charset="0"/>
              </a:rPr>
              <a:t>symbolic</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capital</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based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faith</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and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recognition</a:t>
            </a:r>
            <a:r>
              <a:rPr lang="ru-RU" sz="2000" dirty="0">
                <a:latin typeface="Arial" panose="020B0604020202020204" pitchFamily="34" charset="0"/>
                <a:cs typeface="Arial" panose="020B0604020202020204" pitchFamily="34" charset="0"/>
              </a:rPr>
              <a:t>. The </a:t>
            </a:r>
            <a:r>
              <a:rPr lang="ru-RU" sz="2000" dirty="0" err="1">
                <a:latin typeface="Arial" panose="020B0604020202020204" pitchFamily="34" charset="0"/>
                <a:cs typeface="Arial" panose="020B0604020202020204" pitchFamily="34" charset="0"/>
              </a:rPr>
              <a:t>government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opens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access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to</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economic</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resources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and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has</a:t>
            </a:r>
            <a:r>
              <a:rPr lang="ru-RU" sz="2000" dirty="0">
                <a:latin typeface="Arial" panose="020B0604020202020204" pitchFamily="34" charset="0"/>
                <a:cs typeface="Arial" panose="020B0604020202020204" pitchFamily="34" charset="0"/>
              </a:rPr>
              <a:t> a </a:t>
            </a:r>
            <a:r>
              <a:rPr lang="ru-RU" sz="2000" dirty="0" err="1">
                <a:latin typeface="Arial" panose="020B0604020202020204" pitchFamily="34" charset="0"/>
                <a:cs typeface="Arial" panose="020B0604020202020204" pitchFamily="34" charset="0"/>
              </a:rPr>
              <a:t>powerful</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influence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the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material</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environment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has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the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ability</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to</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exchange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for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other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social</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values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and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resources</a:t>
            </a:r>
            <a:r>
              <a:rPr lang="ru-RU" sz="2000" dirty="0">
                <a:latin typeface="Arial" panose="020B0604020202020204" pitchFamily="34" charset="0"/>
                <a:cs typeface="Arial" panose="020B0604020202020204" pitchFamily="34" charset="0"/>
              </a:rPr>
              <a:t>.  </a:t>
            </a:r>
          </a:p>
          <a:p>
            <a:r>
              <a:rPr lang="ru-RU" sz="2000" dirty="0" err="1">
                <a:latin typeface="Arial" panose="020B0604020202020204" pitchFamily="34" charset="0"/>
                <a:cs typeface="Arial" panose="020B0604020202020204" pitchFamily="34" charset="0"/>
              </a:rPr>
              <a:t>They</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form</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fields</a:t>
            </a:r>
            <a:r>
              <a:rPr lang="ru-RU" sz="2000" dirty="0">
                <a:latin typeface="Arial" panose="020B0604020202020204" pitchFamily="34" charset="0"/>
                <a:cs typeface="Arial" panose="020B0604020202020204" pitchFamily="34" charset="0"/>
              </a:rPr>
              <a:t>/</a:t>
            </a:r>
            <a:r>
              <a:rPr lang="ru-RU" sz="2000" dirty="0" err="1">
                <a:latin typeface="Arial" panose="020B0604020202020204" pitchFamily="34" charset="0"/>
                <a:cs typeface="Arial" panose="020B0604020202020204" pitchFamily="34" charset="0"/>
              </a:rPr>
              <a:t>spaces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of</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power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of</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interaction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between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subjects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and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their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organizations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represent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special</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structures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of</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power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relations</a:t>
            </a:r>
            <a:r>
              <a:rPr lang="ru-RU" sz="2000" dirty="0">
                <a:latin typeface="Arial" panose="020B0604020202020204" pitchFamily="34" charset="0"/>
                <a:cs typeface="Arial" panose="020B0604020202020204" pitchFamily="34" charset="0"/>
              </a:rPr>
              <a:t>. </a:t>
            </a:r>
          </a:p>
          <a:p>
            <a:r>
              <a:rPr lang="ru-RU" sz="2000" dirty="0" err="1">
                <a:latin typeface="Arial" panose="020B0604020202020204" pitchFamily="34" charset="0"/>
                <a:cs typeface="Arial" panose="020B0604020202020204" pitchFamily="34" charset="0"/>
              </a:rPr>
              <a:t>Each</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of</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the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above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interpretations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of</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power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has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the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right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to</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exist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and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fixes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one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of</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the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many</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sides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of</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this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phenomenon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which</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in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the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real</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process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of</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its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existence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are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mutually</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complementary</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and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interrelated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with</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each</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other</a:t>
            </a:r>
            <a:r>
              <a:rPr lang="ru-RU"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9043514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00A8BE-7A88-4943-8E18-70B1F86E9830}"/>
              </a:ext>
            </a:extLst>
          </p:cNvPr>
          <p:cNvSpPr>
            <a:spLocks noGrp="1"/>
          </p:cNvSpPr>
          <p:nvPr>
            <p:ph type="title"/>
          </p:nvPr>
        </p:nvSpPr>
        <p:spPr>
          <a:xfrm>
            <a:off x="457200" y="120252"/>
            <a:ext cx="8229600" cy="857250"/>
          </a:xfrm>
        </p:spPr>
        <p:txBody>
          <a:bodyPr>
            <a:noAutofit/>
          </a:bodyPr>
          <a:lstStyle/>
          <a:p>
            <a:r>
              <a:rPr lang="en-US" sz="2800" b="1" dirty="0">
                <a:latin typeface="Arial" panose="020B0604020202020204" pitchFamily="34" charset="0"/>
                <a:cs typeface="Arial" panose="020B0604020202020204" pitchFamily="34" charset="0"/>
              </a:rPr>
              <a:t>So, in general, power is characterized by such important signs:</a:t>
            </a:r>
            <a:endParaRPr lang="ru-RU" sz="2800" b="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66208326-CA7D-D9B2-9087-57E87D81A65E}"/>
              </a:ext>
            </a:extLst>
          </p:cNvPr>
          <p:cNvSpPr>
            <a:spLocks noGrp="1"/>
          </p:cNvSpPr>
          <p:nvPr>
            <p:ph idx="1"/>
          </p:nvPr>
        </p:nvSpPr>
        <p:spPr>
          <a:xfrm>
            <a:off x="107504" y="1131590"/>
            <a:ext cx="8928992" cy="3679057"/>
          </a:xfrm>
        </p:spPr>
        <p:txBody>
          <a:bodyPr>
            <a:noAutofit/>
          </a:bodyPr>
          <a:lstStyle/>
          <a:p>
            <a:pPr marL="0" indent="0">
              <a:buNone/>
            </a:pPr>
            <a:r>
              <a:rPr lang="en-US" sz="1600" dirty="0">
                <a:latin typeface="Arial" panose="020B0604020202020204" pitchFamily="34" charset="0"/>
                <a:cs typeface="Arial" panose="020B0604020202020204" pitchFamily="34" charset="0"/>
              </a:rPr>
              <a:t>• power is a social phenomenon, that is, a public one;</a:t>
            </a:r>
          </a:p>
          <a:p>
            <a:pPr marL="0" indent="0">
              <a:buNone/>
            </a:pPr>
            <a:r>
              <a:rPr lang="en-US" sz="1600" dirty="0">
                <a:latin typeface="Arial" panose="020B0604020202020204" pitchFamily="34" charset="0"/>
                <a:cs typeface="Arial" panose="020B0604020202020204" pitchFamily="34" charset="0"/>
              </a:rPr>
              <a:t>• Power is an attribute of the life of society at all stages of its development;</a:t>
            </a:r>
          </a:p>
          <a:p>
            <a:pPr marL="0" indent="0">
              <a:buNone/>
            </a:pPr>
            <a:r>
              <a:rPr lang="en-US" sz="1600" dirty="0">
                <a:latin typeface="Arial" panose="020B0604020202020204" pitchFamily="34" charset="0"/>
                <a:cs typeface="Arial" panose="020B0604020202020204" pitchFamily="34" charset="0"/>
              </a:rPr>
              <a:t>• the essence of power is manifested in the fact that it can function only within the framework of public relations, that is, in relations between people and social groups;</a:t>
            </a:r>
          </a:p>
          <a:p>
            <a:pPr marL="0" indent="0">
              <a:buNone/>
            </a:pPr>
            <a:r>
              <a:rPr lang="en-US" sz="1600" dirty="0">
                <a:latin typeface="Arial" panose="020B0604020202020204" pitchFamily="34" charset="0"/>
                <a:cs typeface="Arial" panose="020B0604020202020204" pitchFamily="34" charset="0"/>
              </a:rPr>
              <a:t>• the realization of power is an intellectual and volitional process in which the power influence of the subject is recognized by the subordinate and determines his behavior;</a:t>
            </a:r>
          </a:p>
          <a:p>
            <a:pPr marL="0" indent="0">
              <a:buNone/>
            </a:pPr>
            <a:r>
              <a:rPr lang="en-US" sz="1600" dirty="0">
                <a:latin typeface="Arial" panose="020B0604020202020204" pitchFamily="34" charset="0"/>
                <a:cs typeface="Arial" panose="020B0604020202020204" pitchFamily="34" charset="0"/>
              </a:rPr>
              <a:t>• power relations in society are a type of social relations and are often called power relations. The relationship is a two-way asymmetric one, it has a domineering/domineering and subservient;</a:t>
            </a:r>
          </a:p>
          <a:p>
            <a:pPr marL="0" indent="0">
              <a:buNone/>
            </a:pPr>
            <a:r>
              <a:rPr lang="en-US" sz="1600" dirty="0">
                <a:latin typeface="Arial" panose="020B0604020202020204" pitchFamily="34" charset="0"/>
                <a:cs typeface="Arial" panose="020B0604020202020204" pitchFamily="34" charset="0"/>
              </a:rPr>
              <a:t>• the main sign of power is reliance on force. It is the presence of force that directly determines the position of an individual subject as a ruler. The power of power depends on various reasons: physical strength, the power of weapons, the power of intelligence, the power of authority, the power of persuasion, the power of art, the power of beauty, etc.;</a:t>
            </a:r>
          </a:p>
          <a:p>
            <a:pPr marL="0" indent="0">
              <a:buNone/>
            </a:pPr>
            <a:r>
              <a:rPr lang="en-US" sz="1600" dirty="0">
                <a:latin typeface="Arial" panose="020B0604020202020204" pitchFamily="34" charset="0"/>
                <a:cs typeface="Arial" panose="020B0604020202020204" pitchFamily="34" charset="0"/>
              </a:rPr>
              <a:t>• in a certain respect of domination over a particular subject, conscious submission to the ruler is a necessary condition for the existence of power.</a:t>
            </a:r>
            <a:endParaRPr lang="ru-RU"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499823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47D22E-6299-3621-5B60-655D8E030121}"/>
              </a:ext>
            </a:extLst>
          </p:cNvPr>
          <p:cNvSpPr>
            <a:spLocks noGrp="1"/>
          </p:cNvSpPr>
          <p:nvPr>
            <p:ph type="title"/>
          </p:nvPr>
        </p:nvSpPr>
        <p:spPr/>
        <p:txBody>
          <a:bodyPr>
            <a:noAutofit/>
          </a:bodyPr>
          <a:lstStyle/>
          <a:p>
            <a:r>
              <a:rPr lang="en-US" sz="2400" b="1" dirty="0">
                <a:latin typeface="Arial" panose="020B0604020202020204" pitchFamily="34" charset="0"/>
                <a:cs typeface="Arial" panose="020B0604020202020204" pitchFamily="34" charset="0"/>
              </a:rPr>
              <a:t>In Western modern political philosophy, the analysis of the category of power is conducted in five main directions.</a:t>
            </a:r>
            <a:endParaRPr lang="ru-RU" sz="2400" b="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8F34C16B-BB61-193B-908D-4EF8475FE651}"/>
              </a:ext>
            </a:extLst>
          </p:cNvPr>
          <p:cNvSpPr>
            <a:spLocks noGrp="1"/>
          </p:cNvSpPr>
          <p:nvPr>
            <p:ph idx="1"/>
          </p:nvPr>
        </p:nvSpPr>
        <p:spPr>
          <a:xfrm>
            <a:off x="251520" y="1200150"/>
            <a:ext cx="8784976" cy="3459831"/>
          </a:xfrm>
        </p:spPr>
        <p:txBody>
          <a:bodyPr>
            <a:normAutofit fontScale="85000" lnSpcReduction="10000"/>
          </a:bodyPr>
          <a:lstStyle/>
          <a:p>
            <a:pPr marL="0" indent="0">
              <a:buNone/>
            </a:pPr>
            <a:r>
              <a:rPr lang="en-US" sz="2400" dirty="0">
                <a:latin typeface="Arial" panose="020B0604020202020204" pitchFamily="34" charset="0"/>
                <a:cs typeface="Arial" panose="020B0604020202020204" pitchFamily="34" charset="0"/>
              </a:rPr>
              <a:t>Power is studied as: </a:t>
            </a:r>
          </a:p>
          <a:p>
            <a:r>
              <a:rPr lang="en-US" sz="2400" dirty="0">
                <a:latin typeface="Arial" panose="020B0604020202020204" pitchFamily="34" charset="0"/>
                <a:cs typeface="Arial" panose="020B0604020202020204" pitchFamily="34" charset="0"/>
              </a:rPr>
              <a:t>a) a characteristic of an individual;</a:t>
            </a:r>
          </a:p>
          <a:p>
            <a:r>
              <a:rPr lang="en-US" sz="2400" dirty="0">
                <a:latin typeface="Arial" panose="020B0604020202020204" pitchFamily="34" charset="0"/>
                <a:cs typeface="Arial" panose="020B0604020202020204" pitchFamily="34" charset="0"/>
              </a:rPr>
              <a:t>b) an interpersonal structure; </a:t>
            </a:r>
          </a:p>
          <a:p>
            <a:r>
              <a:rPr lang="en-US" sz="2400" dirty="0">
                <a:latin typeface="Arial" panose="020B0604020202020204" pitchFamily="34" charset="0"/>
                <a:cs typeface="Arial" panose="020B0604020202020204" pitchFamily="34" charset="0"/>
              </a:rPr>
              <a:t>c) a resource; </a:t>
            </a:r>
          </a:p>
          <a:p>
            <a:r>
              <a:rPr lang="en-US" sz="2400" dirty="0">
                <a:latin typeface="Arial" panose="020B0604020202020204" pitchFamily="34" charset="0"/>
                <a:cs typeface="Arial" panose="020B0604020202020204" pitchFamily="34" charset="0"/>
              </a:rPr>
              <a:t>d) a causal structure; </a:t>
            </a:r>
          </a:p>
          <a:p>
            <a:r>
              <a:rPr lang="en-US" sz="2400" dirty="0">
                <a:latin typeface="Arial" panose="020B0604020202020204" pitchFamily="34" charset="0"/>
                <a:cs typeface="Arial" panose="020B0604020202020204" pitchFamily="34" charset="0"/>
              </a:rPr>
              <a:t>e) a philosophical category. </a:t>
            </a:r>
          </a:p>
          <a:p>
            <a:pPr marL="0" indent="0">
              <a:buNone/>
            </a:pPr>
            <a:endParaRPr lang="en-US" sz="2400" dirty="0">
              <a:latin typeface="Arial" panose="020B0604020202020204" pitchFamily="34" charset="0"/>
              <a:cs typeface="Arial" panose="020B0604020202020204" pitchFamily="34" charset="0"/>
            </a:endParaRPr>
          </a:p>
          <a:p>
            <a:pPr marL="0" indent="0">
              <a:buNone/>
            </a:pPr>
            <a:r>
              <a:rPr lang="en-US" sz="2400" dirty="0">
                <a:latin typeface="Arial" panose="020B0604020202020204" pitchFamily="34" charset="0"/>
                <a:cs typeface="Arial" panose="020B0604020202020204" pitchFamily="34" charset="0"/>
              </a:rPr>
              <a:t>Each of these aspects considers certain aspects of the concept of "power", and all together, in unity, they give a holistic integrated view of the category of power in the context in which it functions and is used in political research.</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00877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93862F-980F-FB34-AD43-809BD8BC07CA}"/>
              </a:ext>
            </a:extLst>
          </p:cNvPr>
          <p:cNvSpPr txBox="1"/>
          <p:nvPr/>
        </p:nvSpPr>
        <p:spPr>
          <a:xfrm>
            <a:off x="395536" y="586102"/>
            <a:ext cx="8496944" cy="3785652"/>
          </a:xfrm>
          <a:prstGeom prst="rect">
            <a:avLst/>
          </a:prstGeom>
          <a:noFill/>
        </p:spPr>
        <p:txBody>
          <a:bodyPr wrap="square">
            <a:spAutoFit/>
          </a:bodyPr>
          <a:lstStyle/>
          <a:p>
            <a:r>
              <a:rPr lang="ru-RU" sz="2400" dirty="0" err="1">
                <a:latin typeface="Arial" panose="020B0604020202020204" pitchFamily="34" charset="0"/>
                <a:cs typeface="Arial" panose="020B0604020202020204" pitchFamily="34" charset="0"/>
              </a:rPr>
              <a:t>Interest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phenomenon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power</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and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long-term</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experience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researching</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problem</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power</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relations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led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to</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emergence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 </a:t>
            </a:r>
            <a:r>
              <a:rPr lang="ru-RU" sz="2400" dirty="0" err="1">
                <a:latin typeface="Arial" panose="020B0604020202020204" pitchFamily="34" charset="0"/>
                <a:cs typeface="Arial" panose="020B0604020202020204" pitchFamily="34" charset="0"/>
              </a:rPr>
              <a:t>separate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sphere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cognitive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activity</a:t>
            </a:r>
            <a:r>
              <a:rPr lang="ru-RU" sz="2400" dirty="0">
                <a:latin typeface="Arial" panose="020B0604020202020204" pitchFamily="34" charset="0"/>
                <a:cs typeface="Arial" panose="020B0604020202020204" pitchFamily="34" charset="0"/>
              </a:rPr>
              <a:t> - </a:t>
            </a:r>
            <a:r>
              <a:rPr lang="ru-RU" sz="2400" dirty="0" err="1">
                <a:latin typeface="Arial" panose="020B0604020202020204" pitchFamily="34" charset="0"/>
                <a:cs typeface="Arial" panose="020B0604020202020204" pitchFamily="34" charset="0"/>
              </a:rPr>
              <a:t>kratology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Greek</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kratos</a:t>
            </a:r>
            <a:r>
              <a:rPr lang="ru-RU" sz="2400" dirty="0">
                <a:latin typeface="Arial" panose="020B0604020202020204" pitchFamily="34" charset="0"/>
                <a:cs typeface="Arial" panose="020B0604020202020204" pitchFamily="34" charset="0"/>
              </a:rPr>
              <a:t> - </a:t>
            </a:r>
            <a:r>
              <a:rPr lang="ru-RU" sz="2400" dirty="0" err="1">
                <a:latin typeface="Arial" panose="020B0604020202020204" pitchFamily="34" charset="0"/>
                <a:cs typeface="Arial" panose="020B0604020202020204" pitchFamily="34" charset="0"/>
              </a:rPr>
              <a:t>power</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Greek</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logos</a:t>
            </a:r>
            <a:r>
              <a:rPr lang="ru-RU" sz="2400" dirty="0">
                <a:latin typeface="Arial" panose="020B0604020202020204" pitchFamily="34" charset="0"/>
                <a:cs typeface="Arial" panose="020B0604020202020204" pitchFamily="34" charset="0"/>
              </a:rPr>
              <a:t> - </a:t>
            </a:r>
            <a:r>
              <a:rPr lang="ru-RU" sz="2400" dirty="0" err="1">
                <a:latin typeface="Arial" panose="020B0604020202020204" pitchFamily="34" charset="0"/>
                <a:cs typeface="Arial" panose="020B0604020202020204" pitchFamily="34" charset="0"/>
              </a:rPr>
              <a:t>doctrine</a:t>
            </a:r>
            <a:r>
              <a:rPr lang="ru-RU" sz="2400" dirty="0">
                <a:latin typeface="Arial" panose="020B0604020202020204" pitchFamily="34" charset="0"/>
                <a:cs typeface="Arial" panose="020B0604020202020204" pitchFamily="34" charset="0"/>
              </a:rPr>
              <a:t>) –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doctrine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power</a:t>
            </a:r>
            <a:r>
              <a:rPr lang="ru-RU" sz="2400" dirty="0">
                <a:latin typeface="Arial" panose="020B0604020202020204" pitchFamily="34" charset="0"/>
                <a:cs typeface="Arial" panose="020B0604020202020204" pitchFamily="34" charset="0"/>
              </a:rPr>
              <a:t>. In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field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political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science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power</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has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acquired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special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significance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has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become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conceptual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focus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through</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which</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almost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all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political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processes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and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phenomena</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are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studied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activities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political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leaders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and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elites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organization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system</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government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mechanism</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decision-making</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etc</a:t>
            </a:r>
            <a:r>
              <a:rPr lang="ru-RU" sz="2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2871211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22111" y="195486"/>
            <a:ext cx="7714385" cy="4824536"/>
          </a:xfrm>
        </p:spPr>
        <p:txBody>
          <a:bodyPr>
            <a:noAutofit/>
          </a:bodyPr>
          <a:lstStyle/>
          <a:p>
            <a:r>
              <a:rPr lang="en-US" sz="1600" b="1" dirty="0">
                <a:solidFill>
                  <a:srgbClr val="0070C0"/>
                </a:solidFill>
                <a:latin typeface="Arial" panose="020B0604020202020204" pitchFamily="34" charset="0"/>
                <a:cs typeface="Arial" panose="020B0604020202020204" pitchFamily="34" charset="0"/>
              </a:rPr>
              <a:t>Materials used in the lecture </a:t>
            </a:r>
            <a:r>
              <a:rPr lang="ru-RU" sz="1600" b="1" dirty="0">
                <a:solidFill>
                  <a:srgbClr val="0070C0"/>
                </a:solidFill>
                <a:latin typeface="Arial" panose="020B0604020202020204" pitchFamily="34" charset="0"/>
                <a:cs typeface="Arial" panose="020B0604020202020204" pitchFamily="34" charset="0"/>
              </a:rPr>
              <a:t>:</a:t>
            </a:r>
            <a:br>
              <a:rPr lang="en-US" sz="1600" b="1" dirty="0">
                <a:solidFill>
                  <a:srgbClr val="0070C0"/>
                </a:solidFill>
                <a:latin typeface="Arial" panose="020B0604020202020204" pitchFamily="34" charset="0"/>
                <a:cs typeface="Arial" panose="020B0604020202020204" pitchFamily="34" charset="0"/>
              </a:rPr>
            </a:br>
            <a:br>
              <a:rPr lang="ru-RU" sz="1600" b="1" dirty="0">
                <a:solidFill>
                  <a:srgbClr val="0070C0"/>
                </a:solidFill>
                <a:latin typeface="Arial" panose="020B0604020202020204" pitchFamily="34" charset="0"/>
                <a:cs typeface="Arial" panose="020B0604020202020204" pitchFamily="34" charset="0"/>
              </a:rPr>
            </a:br>
            <a:r>
              <a:rPr lang="kk-KZ"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Main</a:t>
            </a:r>
            <a:r>
              <a:rPr lang="en-US"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r>
              <a:rPr lang="en-US" sz="1600" dirty="0">
                <a:effectLst/>
                <a:latin typeface="Arial" panose="020B0604020202020204" pitchFamily="34" charset="0"/>
                <a:ea typeface="Times New Roman" panose="02020603050405020304" pitchFamily="18" charset="0"/>
                <a:cs typeface="Arial" panose="020B0604020202020204" pitchFamily="34" charset="0"/>
              </a:rPr>
              <a:t> </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en-US" sz="1600" dirty="0">
                <a:effectLst/>
                <a:latin typeface="Arial" panose="020B0604020202020204" pitchFamily="34" charset="0"/>
                <a:ea typeface="Calibri" panose="020F0502020204030204" pitchFamily="34" charset="0"/>
                <a:cs typeface="Arial" panose="020B0604020202020204" pitchFamily="34" charset="0"/>
              </a:rPr>
              <a:t>1. </a:t>
            </a:r>
            <a:r>
              <a:rPr lang="ru-RU" sz="1600" dirty="0" err="1">
                <a:effectLst/>
                <a:latin typeface="Arial" panose="020B0604020202020204" pitchFamily="34" charset="0"/>
                <a:ea typeface="Times New Roman" panose="02020603050405020304" pitchFamily="18" charset="0"/>
                <a:cs typeface="Arial" panose="020B0604020202020204" pitchFamily="34" charset="0"/>
              </a:rPr>
              <a:t>Talcott</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Parsons</a:t>
            </a:r>
            <a:r>
              <a:rPr lang="ru-RU" sz="1600" dirty="0">
                <a:effectLst/>
                <a:latin typeface="Arial" panose="020B0604020202020204" pitchFamily="34" charset="0"/>
                <a:ea typeface="Times New Roman" panose="02020603050405020304" pitchFamily="18" charset="0"/>
                <a:cs typeface="Arial" panose="020B0604020202020204" pitchFamily="34" charset="0"/>
              </a:rPr>
              <a:t>. In </a:t>
            </a:r>
            <a:r>
              <a:rPr lang="ru-RU" sz="1600" dirty="0" err="1">
                <a:effectLst/>
                <a:latin typeface="Arial" panose="020B0604020202020204" pitchFamily="34" charset="0"/>
                <a:ea typeface="Times New Roman" panose="02020603050405020304" pitchFamily="18" charset="0"/>
                <a:cs typeface="Arial" panose="020B0604020202020204" pitchFamily="34" charset="0"/>
              </a:rPr>
              <a:t>the</a:t>
            </a:r>
            <a:r>
              <a:rPr lang="ru-RU" sz="1600" dirty="0">
                <a:effectLst/>
                <a:latin typeface="Arial" panose="020B0604020202020204" pitchFamily="34" charset="0"/>
                <a:ea typeface="Times New Roman" panose="02020603050405020304" pitchFamily="18" charset="0"/>
                <a:cs typeface="Arial" panose="020B0604020202020204" pitchFamily="34" charset="0"/>
              </a:rPr>
              <a:t> Concept </a:t>
            </a:r>
            <a:r>
              <a:rPr lang="ru-RU" sz="1600" dirty="0" err="1">
                <a:effectLst/>
                <a:latin typeface="Arial" panose="020B0604020202020204" pitchFamily="34" charset="0"/>
                <a:ea typeface="Times New Roman" panose="02020603050405020304" pitchFamily="18" charset="0"/>
                <a:cs typeface="Arial" panose="020B0604020202020204" pitchFamily="34" charset="0"/>
              </a:rPr>
              <a:t>of</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Political</a:t>
            </a:r>
            <a:r>
              <a:rPr lang="ru-RU" sz="1600" dirty="0">
                <a:effectLst/>
                <a:latin typeface="Arial" panose="020B0604020202020204" pitchFamily="34" charset="0"/>
                <a:ea typeface="Times New Roman" panose="02020603050405020304" pitchFamily="18" charset="0"/>
                <a:cs typeface="Arial" panose="020B0604020202020204" pitchFamily="34" charset="0"/>
              </a:rPr>
              <a:t> Power. </a:t>
            </a:r>
            <a:r>
              <a:rPr lang="ru-RU" sz="1600" dirty="0" err="1">
                <a:effectLst/>
                <a:latin typeface="Arial" panose="020B0604020202020204" pitchFamily="34" charset="0"/>
                <a:ea typeface="Times New Roman" panose="02020603050405020304" pitchFamily="18" charset="0"/>
                <a:cs typeface="Arial" panose="020B0604020202020204" pitchFamily="34" charset="0"/>
              </a:rPr>
              <a:t>Proceedings</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of</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the</a:t>
            </a:r>
            <a:r>
              <a:rPr lang="ru-RU" sz="1600" dirty="0">
                <a:effectLst/>
                <a:latin typeface="Arial" panose="020B0604020202020204" pitchFamily="34" charset="0"/>
                <a:ea typeface="Times New Roman" panose="02020603050405020304" pitchFamily="18" charset="0"/>
                <a:cs typeface="Arial" panose="020B0604020202020204" pitchFamily="34" charset="0"/>
              </a:rPr>
              <a:t> American </a:t>
            </a:r>
            <a:r>
              <a:rPr lang="ru-RU" sz="1600" dirty="0" err="1">
                <a:effectLst/>
                <a:latin typeface="Arial" panose="020B0604020202020204" pitchFamily="34" charset="0"/>
                <a:ea typeface="Times New Roman" panose="02020603050405020304" pitchFamily="18" charset="0"/>
                <a:cs typeface="Arial" panose="020B0604020202020204" pitchFamily="34" charset="0"/>
              </a:rPr>
              <a:t>Philosophical</a:t>
            </a:r>
            <a:r>
              <a:rPr lang="ru-RU" sz="1600" dirty="0">
                <a:effectLst/>
                <a:latin typeface="Arial" panose="020B0604020202020204" pitchFamily="34" charset="0"/>
                <a:ea typeface="Times New Roman" panose="02020603050405020304" pitchFamily="18" charset="0"/>
                <a:cs typeface="Arial" panose="020B0604020202020204" pitchFamily="34" charset="0"/>
              </a:rPr>
              <a:t> Society, </a:t>
            </a:r>
            <a:r>
              <a:rPr lang="ru-RU" sz="1600" dirty="0" err="1">
                <a:effectLst/>
                <a:latin typeface="Arial" panose="020B0604020202020204" pitchFamily="34" charset="0"/>
                <a:ea typeface="Times New Roman" panose="02020603050405020304" pitchFamily="18" charset="0"/>
                <a:cs typeface="Arial" panose="020B0604020202020204" pitchFamily="34" charset="0"/>
              </a:rPr>
              <a:t>Vol</a:t>
            </a:r>
            <a:r>
              <a:rPr lang="ru-RU" sz="1600" dirty="0">
                <a:effectLst/>
                <a:latin typeface="Arial" panose="020B0604020202020204" pitchFamily="34" charset="0"/>
                <a:ea typeface="Times New Roman" panose="02020603050405020304" pitchFamily="18" charset="0"/>
                <a:cs typeface="Arial" panose="020B0604020202020204" pitchFamily="34" charset="0"/>
              </a:rPr>
              <a:t>. 107, No. 3, </a:t>
            </a:r>
            <a:r>
              <a:rPr lang="ru-RU" sz="1600" dirty="0" err="1">
                <a:effectLst/>
                <a:latin typeface="Arial" panose="020B0604020202020204" pitchFamily="34" charset="0"/>
                <a:ea typeface="Times New Roman" panose="02020603050405020304" pitchFamily="18" charset="0"/>
                <a:cs typeface="Arial" panose="020B0604020202020204" pitchFamily="34" charset="0"/>
              </a:rPr>
              <a:t>pp</a:t>
            </a:r>
            <a:r>
              <a:rPr lang="ru-RU" sz="1600" dirty="0">
                <a:effectLst/>
                <a:latin typeface="Arial" panose="020B0604020202020204" pitchFamily="34" charset="0"/>
                <a:ea typeface="Times New Roman" panose="02020603050405020304" pitchFamily="18" charset="0"/>
                <a:cs typeface="Arial" panose="020B0604020202020204" pitchFamily="34" charset="0"/>
              </a:rPr>
              <a:t>. 232-262. URL: http://www.jstor.org/stable/985582 .</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en-US" sz="1600" dirty="0">
                <a:effectLst/>
                <a:latin typeface="Arial" panose="020B0604020202020204" pitchFamily="34" charset="0"/>
                <a:ea typeface="Calibri" panose="020F0502020204030204" pitchFamily="34" charset="0"/>
                <a:cs typeface="Arial" panose="020B0604020202020204" pitchFamily="34" charset="0"/>
              </a:rPr>
              <a:t>2.</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Fabian</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Wendt</a:t>
            </a:r>
            <a:r>
              <a:rPr lang="ru-RU" sz="1600" dirty="0">
                <a:effectLst/>
                <a:latin typeface="Arial" panose="020B0604020202020204" pitchFamily="34" charset="0"/>
                <a:ea typeface="Times New Roman" panose="02020603050405020304" pitchFamily="18" charset="0"/>
                <a:cs typeface="Arial" panose="020B0604020202020204" pitchFamily="34" charset="0"/>
              </a:rPr>
              <a:t>. Authority. Key </a:t>
            </a:r>
            <a:r>
              <a:rPr lang="ru-RU" sz="1600" dirty="0" err="1">
                <a:effectLst/>
                <a:latin typeface="Arial" panose="020B0604020202020204" pitchFamily="34" charset="0"/>
                <a:ea typeface="Times New Roman" panose="02020603050405020304" pitchFamily="18" charset="0"/>
                <a:cs typeface="Arial" panose="020B0604020202020204" pitchFamily="34" charset="0"/>
              </a:rPr>
              <a:t>Concepts</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in</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Political</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Theory</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Polity</a:t>
            </a:r>
            <a:r>
              <a:rPr lang="ru-RU" sz="1600" dirty="0">
                <a:effectLst/>
                <a:latin typeface="Arial" panose="020B0604020202020204" pitchFamily="34" charset="0"/>
                <a:ea typeface="Times New Roman" panose="02020603050405020304" pitchFamily="18" charset="0"/>
                <a:cs typeface="Arial" panose="020B0604020202020204" pitchFamily="34" charset="0"/>
              </a:rPr>
              <a:t> Press , 2018. – 168p.</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en-US" sz="1600" dirty="0">
                <a:effectLst/>
                <a:latin typeface="Arial" panose="020B0604020202020204" pitchFamily="34" charset="0"/>
                <a:ea typeface="Calibri" panose="020F0502020204030204" pitchFamily="34" charset="0"/>
                <a:cs typeface="Arial" panose="020B0604020202020204" pitchFamily="34" charset="0"/>
              </a:rPr>
              <a:t>3. </a:t>
            </a:r>
            <a:r>
              <a:rPr lang="ru-RU" sz="1600" dirty="0" err="1">
                <a:effectLst/>
                <a:latin typeface="Arial" panose="020B0604020202020204" pitchFamily="34" charset="0"/>
                <a:ea typeface="Times New Roman" panose="02020603050405020304" pitchFamily="18" charset="0"/>
                <a:cs typeface="Arial" panose="020B0604020202020204" pitchFamily="34" charset="0"/>
              </a:rPr>
              <a:t>T.V.Paul</a:t>
            </a:r>
            <a:r>
              <a:rPr lang="ru-RU" sz="1600" dirty="0">
                <a:effectLst/>
                <a:latin typeface="Arial" panose="020B0604020202020204" pitchFamily="34" charset="0"/>
                <a:ea typeface="Times New Roman" panose="02020603050405020304" pitchFamily="18" charset="0"/>
                <a:cs typeface="Arial" panose="020B0604020202020204" pitchFamily="34" charset="0"/>
              </a:rPr>
              <a:t>, James J. </a:t>
            </a:r>
            <a:r>
              <a:rPr lang="ru-RU" sz="1600" dirty="0" err="1">
                <a:effectLst/>
                <a:latin typeface="Arial" panose="020B0604020202020204" pitchFamily="34" charset="0"/>
                <a:ea typeface="Times New Roman" panose="02020603050405020304" pitchFamily="18" charset="0"/>
                <a:cs typeface="Arial" panose="020B0604020202020204" pitchFamily="34" charset="0"/>
              </a:rPr>
              <a:t>Wirtz</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Michel</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Fortmann</a:t>
            </a:r>
            <a:r>
              <a:rPr lang="ru-RU" sz="1600" dirty="0">
                <a:effectLst/>
                <a:latin typeface="Arial" panose="020B0604020202020204" pitchFamily="34" charset="0"/>
                <a:ea typeface="Times New Roman" panose="02020603050405020304" pitchFamily="18" charset="0"/>
                <a:cs typeface="Arial" panose="020B0604020202020204" pitchFamily="34" charset="0"/>
              </a:rPr>
              <a:t> Balance </a:t>
            </a:r>
            <a:r>
              <a:rPr lang="ru-RU" sz="1600" dirty="0" err="1">
                <a:effectLst/>
                <a:latin typeface="Arial" panose="020B0604020202020204" pitchFamily="34" charset="0"/>
                <a:ea typeface="Times New Roman" panose="02020603050405020304" pitchFamily="18" charset="0"/>
                <a:cs typeface="Arial" panose="020B0604020202020204" pitchFamily="34" charset="0"/>
              </a:rPr>
              <a:t>of</a:t>
            </a:r>
            <a:r>
              <a:rPr lang="ru-RU" sz="1600" dirty="0">
                <a:effectLst/>
                <a:latin typeface="Arial" panose="020B0604020202020204" pitchFamily="34" charset="0"/>
                <a:ea typeface="Times New Roman" panose="02020603050405020304" pitchFamily="18" charset="0"/>
                <a:cs typeface="Arial" panose="020B0604020202020204" pitchFamily="34" charset="0"/>
              </a:rPr>
              <a:t> Power: </a:t>
            </a:r>
            <a:r>
              <a:rPr lang="ru-RU" sz="1600" dirty="0" err="1">
                <a:effectLst/>
                <a:latin typeface="Arial" panose="020B0604020202020204" pitchFamily="34" charset="0"/>
                <a:ea typeface="Times New Roman" panose="02020603050405020304" pitchFamily="18" charset="0"/>
                <a:cs typeface="Arial" panose="020B0604020202020204" pitchFamily="34" charset="0"/>
              </a:rPr>
              <a:t>Theory</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and</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Practice</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in</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the</a:t>
            </a:r>
            <a:r>
              <a:rPr lang="ru-RU" sz="1600" dirty="0">
                <a:effectLst/>
                <a:latin typeface="Arial" panose="020B0604020202020204" pitchFamily="34" charset="0"/>
                <a:ea typeface="Times New Roman" panose="02020603050405020304" pitchFamily="18" charset="0"/>
                <a:cs typeface="Arial" panose="020B0604020202020204" pitchFamily="34" charset="0"/>
              </a:rPr>
              <a:t> 21</a:t>
            </a:r>
            <a:r>
              <a:rPr lang="ru-RU" sz="1600" baseline="30000" dirty="0">
                <a:effectLst/>
                <a:latin typeface="Arial" panose="020B0604020202020204" pitchFamily="34" charset="0"/>
                <a:ea typeface="Times New Roman" panose="02020603050405020304" pitchFamily="18" charset="0"/>
                <a:cs typeface="Arial" panose="020B0604020202020204" pitchFamily="34" charset="0"/>
              </a:rPr>
              <a:t>st</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century</a:t>
            </a:r>
            <a:r>
              <a:rPr lang="ru-RU" sz="1600" dirty="0">
                <a:effectLst/>
                <a:latin typeface="Arial" panose="020B0604020202020204" pitchFamily="34" charset="0"/>
                <a:ea typeface="Times New Roman" panose="02020603050405020304" pitchFamily="18" charset="0"/>
                <a:cs typeface="Arial" panose="020B0604020202020204" pitchFamily="34" charset="0"/>
              </a:rPr>
              <a:t>. Stanford University Press,</a:t>
            </a:r>
            <a:r>
              <a:rPr lang="en-US" sz="1600" dirty="0">
                <a:effectLst/>
                <a:latin typeface="Arial" panose="020B0604020202020204" pitchFamily="34" charset="0"/>
                <a:ea typeface="Calibri" panose="020F0502020204030204" pitchFamily="34" charset="0"/>
                <a:cs typeface="Arial" panose="020B0604020202020204" pitchFamily="34" charset="0"/>
              </a:rPr>
              <a:t> 3th Edition, 2019 – 402p.</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kk-KZ"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Additional:</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ru-RU"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4</a:t>
            </a:r>
            <a:r>
              <a:rPr lang="ru-RU"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Dahl</a:t>
            </a:r>
            <a:r>
              <a:rPr lang="ru-RU"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R.A. ‘The Concept </a:t>
            </a:r>
            <a:r>
              <a:rPr lang="ru-RU" sz="16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of</a:t>
            </a:r>
            <a:r>
              <a:rPr lang="ru-RU"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Power’, </a:t>
            </a:r>
            <a:r>
              <a:rPr lang="ru-RU" sz="1600" i="1"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Behavioural</a:t>
            </a:r>
            <a:r>
              <a:rPr lang="ru-RU" sz="1600"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Science</a:t>
            </a:r>
            <a:r>
              <a:rPr lang="ru-RU" sz="16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2, pp.201–5</a:t>
            </a:r>
            <a:r>
              <a:rPr lang="ru-RU"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ru-RU" sz="1600" u="none" strike="noStrike" dirty="0">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2"/>
              </a:rPr>
              <a:t>Google </a:t>
            </a:r>
            <a:r>
              <a:rPr lang="ru-RU" sz="1600" u="none" strike="noStrike"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2"/>
              </a:rPr>
              <a:t>Scholar</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ru-RU"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5. </a:t>
            </a:r>
            <a:r>
              <a:rPr lang="ru-RU" sz="1600" u="none" strike="noStrike" dirty="0" err="1">
                <a:effectLst/>
                <a:latin typeface="Arial" panose="020B0604020202020204" pitchFamily="34" charset="0"/>
                <a:ea typeface="Times New Roman" panose="02020603050405020304" pitchFamily="18" charset="0"/>
                <a:cs typeface="Arial" panose="020B0604020202020204" pitchFamily="34" charset="0"/>
                <a:hlinkClick r:id="rId3"/>
              </a:rPr>
              <a:t>Susan</a:t>
            </a:r>
            <a:r>
              <a:rPr lang="ru-RU" sz="1600" u="none" strike="noStrike" dirty="0">
                <a:effectLst/>
                <a:latin typeface="Arial" panose="020B0604020202020204" pitchFamily="34" charset="0"/>
                <a:ea typeface="Times New Roman" panose="02020603050405020304" pitchFamily="18" charset="0"/>
                <a:cs typeface="Arial" panose="020B0604020202020204" pitchFamily="34" charset="0"/>
                <a:hlinkClick r:id="rId3"/>
              </a:rPr>
              <a:t> Rose-</a:t>
            </a:r>
            <a:r>
              <a:rPr lang="ru-RU" sz="1600" u="none" strike="noStrike" dirty="0" err="1">
                <a:effectLst/>
                <a:latin typeface="Arial" panose="020B0604020202020204" pitchFamily="34" charset="0"/>
                <a:ea typeface="Times New Roman" panose="02020603050405020304" pitchFamily="18" charset="0"/>
                <a:cs typeface="Arial" panose="020B0604020202020204" pitchFamily="34" charset="0"/>
                <a:hlinkClick r:id="rId3"/>
              </a:rPr>
              <a:t>Ackerman</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u="none" strike="noStrike" dirty="0" err="1">
                <a:effectLst/>
                <a:latin typeface="Arial" panose="020B0604020202020204" pitchFamily="34" charset="0"/>
                <a:ea typeface="Times New Roman" panose="02020603050405020304" pitchFamily="18" charset="0"/>
                <a:cs typeface="Arial" panose="020B0604020202020204" pitchFamily="34" charset="0"/>
                <a:hlinkClick r:id="rId4"/>
              </a:rPr>
              <a:t>Corruption</a:t>
            </a:r>
            <a:r>
              <a:rPr lang="ru-RU" sz="1600" u="none" strike="noStrike" dirty="0">
                <a:effectLst/>
                <a:latin typeface="Arial" panose="020B0604020202020204" pitchFamily="34" charset="0"/>
                <a:ea typeface="Times New Roman" panose="02020603050405020304" pitchFamily="18" charset="0"/>
                <a:cs typeface="Arial" panose="020B0604020202020204" pitchFamily="34" charset="0"/>
                <a:hlinkClick r:id="rId4"/>
              </a:rPr>
              <a:t> </a:t>
            </a:r>
            <a:r>
              <a:rPr lang="ru-RU" sz="1600" u="none" strike="noStrike" dirty="0" err="1">
                <a:effectLst/>
                <a:latin typeface="Arial" panose="020B0604020202020204" pitchFamily="34" charset="0"/>
                <a:ea typeface="Times New Roman" panose="02020603050405020304" pitchFamily="18" charset="0"/>
                <a:cs typeface="Arial" panose="020B0604020202020204" pitchFamily="34" charset="0"/>
                <a:hlinkClick r:id="rId4"/>
              </a:rPr>
              <a:t>and</a:t>
            </a:r>
            <a:r>
              <a:rPr lang="ru-RU" sz="1600" u="none" strike="noStrike" dirty="0">
                <a:effectLst/>
                <a:latin typeface="Arial" panose="020B0604020202020204" pitchFamily="34" charset="0"/>
                <a:ea typeface="Times New Roman" panose="02020603050405020304" pitchFamily="18" charset="0"/>
                <a:cs typeface="Arial" panose="020B0604020202020204" pitchFamily="34" charset="0"/>
                <a:hlinkClick r:id="rId4"/>
              </a:rPr>
              <a:t> Government</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Causes</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Consequences</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and</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Reform</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pp</a:t>
            </a:r>
            <a:r>
              <a:rPr lang="ru-RU" sz="1600" dirty="0">
                <a:effectLst/>
                <a:latin typeface="Arial" panose="020B0604020202020204" pitchFamily="34" charset="0"/>
                <a:ea typeface="Times New Roman" panose="02020603050405020304" pitchFamily="18" charset="0"/>
                <a:cs typeface="Arial" panose="020B0604020202020204" pitchFamily="34" charset="0"/>
              </a:rPr>
              <a:t>. 143 - 174</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ru-RU" sz="1600" dirty="0">
                <a:effectLst/>
                <a:latin typeface="Arial" panose="020B0604020202020204" pitchFamily="34" charset="0"/>
                <a:ea typeface="Times New Roman" panose="02020603050405020304" pitchFamily="18" charset="0"/>
                <a:cs typeface="Arial" panose="020B0604020202020204" pitchFamily="34" charset="0"/>
              </a:rPr>
              <a:t>DOI: </a:t>
            </a:r>
            <a:r>
              <a:rPr lang="ru-RU" sz="1600" u="none" strike="noStrike" dirty="0">
                <a:effectLst/>
                <a:latin typeface="Arial" panose="020B0604020202020204" pitchFamily="34" charset="0"/>
                <a:ea typeface="Times New Roman" panose="02020603050405020304" pitchFamily="18" charset="0"/>
                <a:cs typeface="Arial" panose="020B0604020202020204" pitchFamily="34" charset="0"/>
                <a:hlinkClick r:id="rId5"/>
              </a:rPr>
              <a:t>https://doi.org/10.1017/CBO9781139175098.010</a:t>
            </a:r>
            <a:r>
              <a:rPr lang="ru-RU" sz="1600" dirty="0">
                <a:effectLst/>
                <a:latin typeface="Arial" panose="020B0604020202020204" pitchFamily="34" charset="0"/>
                <a:ea typeface="Times New Roman" panose="02020603050405020304" pitchFamily="18" charset="0"/>
                <a:cs typeface="Arial" panose="020B0604020202020204" pitchFamily="34" charset="0"/>
              </a:rPr>
              <a:t>. </a:t>
            </a:r>
            <a:r>
              <a:rPr lang="ru-RU" sz="1600" dirty="0" err="1">
                <a:effectLst/>
                <a:latin typeface="Arial" panose="020B0604020202020204" pitchFamily="34" charset="0"/>
                <a:ea typeface="Times New Roman" panose="02020603050405020304" pitchFamily="18" charset="0"/>
                <a:cs typeface="Arial" panose="020B0604020202020204" pitchFamily="34" charset="0"/>
              </a:rPr>
              <a:t>Publisher</a:t>
            </a:r>
            <a:r>
              <a:rPr lang="ru-RU" sz="1600" dirty="0">
                <a:effectLst/>
                <a:latin typeface="Arial" panose="020B0604020202020204" pitchFamily="34" charset="0"/>
                <a:ea typeface="Times New Roman" panose="02020603050405020304" pitchFamily="18" charset="0"/>
                <a:cs typeface="Arial" panose="020B0604020202020204" pitchFamily="34" charset="0"/>
              </a:rPr>
              <a:t>: Cambridge University Press</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ru-RU" sz="1600" b="1" dirty="0">
                <a:effectLst/>
                <a:latin typeface="Arial" panose="020B0604020202020204" pitchFamily="34" charset="0"/>
                <a:ea typeface="Times New Roman" panose="02020603050405020304" pitchFamily="18" charset="0"/>
                <a:cs typeface="Arial" panose="020B0604020202020204" pitchFamily="34" charset="0"/>
              </a:rPr>
              <a:t>Internet </a:t>
            </a:r>
            <a:r>
              <a:rPr lang="ru-RU" sz="1600" b="1" dirty="0" err="1">
                <a:effectLst/>
                <a:latin typeface="Arial" panose="020B0604020202020204" pitchFamily="34" charset="0"/>
                <a:ea typeface="Times New Roman" panose="02020603050405020304" pitchFamily="18" charset="0"/>
                <a:cs typeface="Arial" panose="020B0604020202020204" pitchFamily="34" charset="0"/>
              </a:rPr>
              <a:t>resources</a:t>
            </a:r>
            <a:r>
              <a:rPr lang="ru-RU" sz="1600" b="1" dirty="0">
                <a:effectLst/>
                <a:latin typeface="Arial" panose="020B0604020202020204" pitchFamily="34" charset="0"/>
                <a:ea typeface="Times New Roman" panose="02020603050405020304" pitchFamily="18" charset="0"/>
                <a:cs typeface="Arial" panose="020B0604020202020204" pitchFamily="34" charset="0"/>
              </a:rPr>
              <a:t>:</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kk-KZ" sz="1600" b="1" dirty="0">
                <a:effectLst/>
                <a:latin typeface="Arial" panose="020B0604020202020204" pitchFamily="34" charset="0"/>
                <a:ea typeface="Times New Roman" panose="02020603050405020304" pitchFamily="18" charset="0"/>
                <a:cs typeface="Arial" panose="020B0604020202020204" pitchFamily="34" charset="0"/>
              </a:rPr>
              <a:t>1. http://elibrary.kaznu.kz/ru </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en-US" sz="1600" b="1" dirty="0">
                <a:effectLst/>
                <a:latin typeface="Arial" panose="020B0604020202020204" pitchFamily="34" charset="0"/>
                <a:ea typeface="Calibri" panose="020F0502020204030204" pitchFamily="34" charset="0"/>
                <a:cs typeface="Arial" panose="020B0604020202020204" pitchFamily="34" charset="0"/>
              </a:rPr>
              <a:t>2 http://Journal of Political Power</a:t>
            </a:r>
            <a:br>
              <a:rPr lang="ru-RU" sz="1600" dirty="0">
                <a:effectLst/>
                <a:latin typeface="Arial" panose="020B0604020202020204" pitchFamily="34" charset="0"/>
                <a:ea typeface="Times New Roman" panose="02020603050405020304" pitchFamily="18" charset="0"/>
                <a:cs typeface="Arial" panose="020B0604020202020204" pitchFamily="34" charset="0"/>
              </a:rPr>
            </a:br>
            <a:r>
              <a:rPr lang="kk-KZ" sz="1600" b="1" dirty="0">
                <a:effectLst/>
                <a:latin typeface="Arial" panose="020B0604020202020204" pitchFamily="34" charset="0"/>
                <a:ea typeface="Times New Roman" panose="02020603050405020304" pitchFamily="18" charset="0"/>
                <a:cs typeface="Arial" panose="020B0604020202020204" pitchFamily="34" charset="0"/>
              </a:rPr>
              <a:t>3 </a:t>
            </a:r>
            <a:r>
              <a:rPr lang="kk-KZ" sz="1600" b="1" u="none" strike="noStrike" dirty="0">
                <a:effectLst/>
                <a:latin typeface="Arial" panose="020B0604020202020204" pitchFamily="34" charset="0"/>
                <a:ea typeface="Times New Roman" panose="02020603050405020304" pitchFamily="18" charset="0"/>
                <a:cs typeface="Arial" panose="020B0604020202020204" pitchFamily="34" charset="0"/>
              </a:rPr>
              <a:t>http://</a:t>
            </a:r>
            <a:r>
              <a:rPr lang="kk-KZ" sz="1600" u="none" strike="noStrike" dirty="0">
                <a:effectLst/>
                <a:latin typeface="Arial" panose="020B0604020202020204" pitchFamily="34" charset="0"/>
                <a:ea typeface="Times New Roman" panose="02020603050405020304" pitchFamily="18" charset="0"/>
                <a:cs typeface="Arial" panose="020B0604020202020204" pitchFamily="34" charset="0"/>
              </a:rPr>
              <a:t> </a:t>
            </a:r>
            <a:r>
              <a:rPr lang="kk-KZ" sz="1600" b="1" u="none" strike="noStrike" dirty="0">
                <a:effectLst/>
                <a:latin typeface="Arial" panose="020B0604020202020204" pitchFamily="34" charset="0"/>
                <a:ea typeface="Times New Roman" panose="02020603050405020304" pitchFamily="18" charset="0"/>
                <a:cs typeface="Arial" panose="020B0604020202020204" pitchFamily="34" charset="0"/>
              </a:rPr>
              <a:t>https://www.emerald.com</a:t>
            </a:r>
            <a:r>
              <a:rPr lang="kk-KZ" sz="1600" dirty="0">
                <a:effectLst/>
                <a:latin typeface="Arial" panose="020B0604020202020204" pitchFamily="34" charset="0"/>
                <a:ea typeface="Times New Roman" panose="02020603050405020304" pitchFamily="18" charset="0"/>
                <a:cs typeface="Arial" panose="020B0604020202020204" pitchFamily="34" charset="0"/>
              </a:rPr>
              <a:t> </a:t>
            </a:r>
            <a:endParaRPr lang="ru-RU" sz="1600" dirty="0">
              <a:latin typeface="Arial" panose="020B060402020202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9356E6C6-1D30-98AF-C634-7FBFD8E29F41}"/>
              </a:ext>
            </a:extLst>
          </p:cNvPr>
          <p:cNvPicPr>
            <a:picLocks noChangeAspect="1"/>
          </p:cNvPicPr>
          <p:nvPr/>
        </p:nvPicPr>
        <p:blipFill>
          <a:blip r:embed="rId6"/>
          <a:stretch>
            <a:fillRect/>
          </a:stretch>
        </p:blipFill>
        <p:spPr>
          <a:xfrm>
            <a:off x="186259" y="195486"/>
            <a:ext cx="1135852" cy="1285594"/>
          </a:xfrm>
          <a:prstGeom prst="rect">
            <a:avLst/>
          </a:prstGeom>
        </p:spPr>
      </p:pic>
    </p:spTree>
    <p:extLst>
      <p:ext uri="{BB962C8B-B14F-4D97-AF65-F5344CB8AC3E}">
        <p14:creationId xmlns:p14="http://schemas.microsoft.com/office/powerpoint/2010/main" val="421635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 sz="2400" b="1" dirty="0">
                <a:latin typeface="Arial" pitchFamily="34" charset="0"/>
                <a:cs typeface="Arial" pitchFamily="34" charset="0"/>
              </a:rPr>
              <a:t>Lecture plan:</a:t>
            </a:r>
            <a:endParaRPr lang="ru-RU" sz="2400" b="1" dirty="0">
              <a:latin typeface="Arial" pitchFamily="34" charset="0"/>
              <a:cs typeface="Arial" pitchFamily="34" charset="0"/>
            </a:endParaRPr>
          </a:p>
        </p:txBody>
      </p:sp>
      <p:sp>
        <p:nvSpPr>
          <p:cNvPr id="3" name="Объект 2"/>
          <p:cNvSpPr>
            <a:spLocks noGrp="1"/>
          </p:cNvSpPr>
          <p:nvPr>
            <p:ph idx="1"/>
          </p:nvPr>
        </p:nvSpPr>
        <p:spPr>
          <a:xfrm>
            <a:off x="2123728" y="1200151"/>
            <a:ext cx="6563072" cy="3394472"/>
          </a:xfrm>
        </p:spPr>
        <p:txBody>
          <a:bodyPr>
            <a:normAutofit/>
          </a:bodyPr>
          <a:lstStyle/>
          <a:p>
            <a:pPr>
              <a:buFontTx/>
              <a:buChar char="-"/>
            </a:pPr>
            <a:r>
              <a:rPr lang="en-US" sz="2400" dirty="0">
                <a:latin typeface="Arial" panose="020B0604020202020204" pitchFamily="34" charset="0"/>
                <a:cs typeface="Arial" panose="020B0604020202020204" pitchFamily="34" charset="0"/>
              </a:rPr>
              <a:t>The phenomenon of power </a:t>
            </a:r>
          </a:p>
          <a:p>
            <a:pPr>
              <a:buFontTx/>
              <a:buChar char="-"/>
            </a:pPr>
            <a:r>
              <a:rPr lang="en-US" sz="2400" dirty="0">
                <a:latin typeface="Arial" panose="020B0604020202020204" pitchFamily="34" charset="0"/>
                <a:cs typeface="Arial" panose="020B0604020202020204" pitchFamily="34" charset="0"/>
              </a:rPr>
              <a:t>The genesis of Power</a:t>
            </a:r>
          </a:p>
          <a:p>
            <a:pPr>
              <a:buFontTx/>
              <a:buChar char="-"/>
            </a:pPr>
            <a:r>
              <a:rPr lang="en-US" sz="2400" dirty="0">
                <a:latin typeface="Arial" panose="020B0604020202020204" pitchFamily="34" charset="0"/>
                <a:cs typeface="Arial" panose="020B0604020202020204" pitchFamily="34" charset="0"/>
              </a:rPr>
              <a:t>The </a:t>
            </a:r>
            <a:r>
              <a:rPr lang="en-US" sz="2400" dirty="0">
                <a:effectLst/>
                <a:latin typeface="Arial" panose="020B0604020202020204" pitchFamily="34" charset="0"/>
                <a:cs typeface="Arial" panose="020B0604020202020204" pitchFamily="34" charset="0"/>
              </a:rPr>
              <a:t>manifestations of power</a:t>
            </a:r>
          </a:p>
          <a:p>
            <a:pPr>
              <a:buFontTx/>
              <a:buChar char="-"/>
            </a:pPr>
            <a:r>
              <a:rPr lang="en-US" sz="2400" dirty="0">
                <a:latin typeface="Arial" panose="020B0604020202020204" pitchFamily="34" charset="0"/>
                <a:cs typeface="Arial" panose="020B0604020202020204" pitchFamily="34" charset="0"/>
              </a:rPr>
              <a:t>T</a:t>
            </a:r>
            <a:r>
              <a:rPr lang="ru-RU" sz="2400" dirty="0" err="1">
                <a:latin typeface="Arial" panose="020B0604020202020204" pitchFamily="34" charset="0"/>
                <a:cs typeface="Arial" panose="020B0604020202020204" pitchFamily="34" charset="0"/>
              </a:rPr>
              <a: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sources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power</a:t>
            </a:r>
            <a:r>
              <a:rPr lang="en-US" sz="2400" dirty="0">
                <a:effectLst/>
                <a:latin typeface="Arial" panose="020B0604020202020204" pitchFamily="34" charset="0"/>
                <a:cs typeface="Arial" panose="020B0604020202020204" pitchFamily="34" charset="0"/>
              </a:rPr>
              <a:t> </a:t>
            </a:r>
            <a:endParaRPr lang="ru-RU" sz="2400" dirty="0">
              <a:latin typeface="Arial" panose="020B0604020202020204" pitchFamily="34" charset="0"/>
              <a:cs typeface="Arial" panose="020B0604020202020204" pitchFamily="34" charset="0"/>
            </a:endParaRPr>
          </a:p>
          <a:p>
            <a:pPr marL="0" indent="0">
              <a:buNone/>
            </a:pPr>
            <a:endParaRPr lang="ru-RU" dirty="0"/>
          </a:p>
        </p:txBody>
      </p:sp>
      <p:pic>
        <p:nvPicPr>
          <p:cNvPr id="5" name="Рисунок 4">
            <a:extLst>
              <a:ext uri="{FF2B5EF4-FFF2-40B4-BE49-F238E27FC236}">
                <a16:creationId xmlns:a16="http://schemas.microsoft.com/office/drawing/2014/main" id="{C659CF26-97B9-C614-7ABD-80CF65FDE03C}"/>
              </a:ext>
            </a:extLst>
          </p:cNvPr>
          <p:cNvPicPr>
            <a:picLocks noChangeAspect="1"/>
          </p:cNvPicPr>
          <p:nvPr/>
        </p:nvPicPr>
        <p:blipFill>
          <a:blip r:embed="rId2"/>
          <a:stretch>
            <a:fillRect/>
          </a:stretch>
        </p:blipFill>
        <p:spPr>
          <a:xfrm>
            <a:off x="395536" y="267494"/>
            <a:ext cx="1296144" cy="1467018"/>
          </a:xfrm>
          <a:prstGeom prst="rect">
            <a:avLst/>
          </a:prstGeom>
        </p:spPr>
      </p:pic>
    </p:spTree>
    <p:extLst>
      <p:ext uri="{BB962C8B-B14F-4D97-AF65-F5344CB8AC3E}">
        <p14:creationId xmlns:p14="http://schemas.microsoft.com/office/powerpoint/2010/main" val="2230107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1720" y="205979"/>
            <a:ext cx="6635080" cy="857250"/>
          </a:xfrm>
        </p:spPr>
        <p:txBody>
          <a:bodyPr>
            <a:normAutofit/>
          </a:bodyPr>
          <a:lstStyle/>
          <a:p>
            <a:r>
              <a:rPr lang="en-US" sz="2800" b="1" dirty="0">
                <a:latin typeface="Arial" panose="020B0604020202020204" pitchFamily="34" charset="0"/>
                <a:cs typeface="Arial" panose="020B0604020202020204" pitchFamily="34" charset="0"/>
              </a:rPr>
              <a:t>The phenomenon of power</a:t>
            </a:r>
          </a:p>
        </p:txBody>
      </p:sp>
      <p:sp>
        <p:nvSpPr>
          <p:cNvPr id="3" name="Объект 2"/>
          <p:cNvSpPr>
            <a:spLocks noGrp="1"/>
          </p:cNvSpPr>
          <p:nvPr>
            <p:ph idx="1"/>
          </p:nvPr>
        </p:nvSpPr>
        <p:spPr>
          <a:xfrm>
            <a:off x="2051720" y="987574"/>
            <a:ext cx="6840760" cy="3816424"/>
          </a:xfrm>
        </p:spPr>
        <p:txBody>
          <a:bodyPr>
            <a:normAutofit lnSpcReduction="10000"/>
          </a:bodyPr>
          <a:lstStyle/>
          <a:p>
            <a:pPr marL="0" lvl="0" indent="0">
              <a:buNone/>
            </a:pPr>
            <a:r>
              <a:rPr lang="en-US" sz="2400" dirty="0">
                <a:latin typeface="Arial" panose="020B0604020202020204" pitchFamily="34" charset="0"/>
                <a:cs typeface="Arial" panose="020B0604020202020204" pitchFamily="34" charset="0"/>
              </a:rPr>
              <a:t>The phenomenon of power is characterized by special ambiguity, complexity and inconsistency. It is not possible to consider it, to study it fully enough within the framework of one course. However, it is important to try to identify some aspects, reveal the basic, fundamental foundations of power and analyze them, understand the structure, mechanisms of exercising power, etc., not only for future political scientists, but for those who are interested in this problem.</a:t>
            </a:r>
          </a:p>
        </p:txBody>
      </p:sp>
      <p:pic>
        <p:nvPicPr>
          <p:cNvPr id="5" name="Рисунок 4">
            <a:extLst>
              <a:ext uri="{FF2B5EF4-FFF2-40B4-BE49-F238E27FC236}">
                <a16:creationId xmlns:a16="http://schemas.microsoft.com/office/drawing/2014/main" id="{B78ADD7A-E73C-BBC0-56EF-43321C3939AC}"/>
              </a:ext>
            </a:extLst>
          </p:cNvPr>
          <p:cNvPicPr>
            <a:picLocks noChangeAspect="1"/>
          </p:cNvPicPr>
          <p:nvPr/>
        </p:nvPicPr>
        <p:blipFill>
          <a:blip r:embed="rId2"/>
          <a:stretch>
            <a:fillRect/>
          </a:stretch>
        </p:blipFill>
        <p:spPr>
          <a:xfrm>
            <a:off x="395536" y="267494"/>
            <a:ext cx="1296144" cy="1467018"/>
          </a:xfrm>
          <a:prstGeom prst="rect">
            <a:avLst/>
          </a:prstGeom>
        </p:spPr>
      </p:pic>
    </p:spTree>
    <p:extLst>
      <p:ext uri="{BB962C8B-B14F-4D97-AF65-F5344CB8AC3E}">
        <p14:creationId xmlns:p14="http://schemas.microsoft.com/office/powerpoint/2010/main" val="4087218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619672" y="339502"/>
            <a:ext cx="7344816" cy="4401205"/>
          </a:xfrm>
          <a:prstGeom prst="rect">
            <a:avLst/>
          </a:prstGeom>
        </p:spPr>
        <p:txBody>
          <a:bodyPr wrap="square">
            <a:spAutoFit/>
          </a:bodyPr>
          <a:lstStyle/>
          <a:p>
            <a:r>
              <a:rPr lang="en-US" sz="2000" dirty="0">
                <a:latin typeface="Arial" panose="020B0604020202020204" pitchFamily="34" charset="0"/>
                <a:cs typeface="Arial" panose="020B0604020202020204" pitchFamily="34" charset="0"/>
              </a:rPr>
              <a:t>The word "power" (ancient Greek: </a:t>
            </a:r>
            <a:r>
              <a:rPr lang="en-US" sz="2000" dirty="0" err="1">
                <a:latin typeface="Arial" panose="020B0604020202020204" pitchFamily="34" charset="0"/>
                <a:cs typeface="Arial" panose="020B0604020202020204" pitchFamily="34" charset="0"/>
              </a:rPr>
              <a:t>κράτος</a:t>
            </a:r>
            <a:r>
              <a:rPr lang="en-US" sz="2000" dirty="0">
                <a:latin typeface="Arial" panose="020B0604020202020204" pitchFamily="34" charset="0"/>
                <a:cs typeface="Arial" panose="020B0604020202020204" pitchFamily="34" charset="0"/>
              </a:rPr>
              <a:t> - to be able, to be able) is used everywhere. </a:t>
            </a:r>
            <a:endParaRPr lang="ru-RU"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Power is omnipresent and all-encompassing, it is present in all spheres of human existence. </a:t>
            </a:r>
            <a:endParaRPr lang="ru-RU"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Power is an attribute of human life. It directly reveals a unique and complete immersion in the cultural environment, in what was created by human hands with a wide variety of potentially, existentially and socially significant institutions, norms, rules, foundations, with diverse conventions and means of objectification of social existence.</a:t>
            </a:r>
            <a:endParaRPr lang="ru-RU"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Power in the most general abstract sense is not only a way, but also an opportunity to exercise one's will and impose one's decisions, to have a direct impact on people's activities and behavior using various means - authority, law, violence, etc.</a:t>
            </a:r>
            <a:endParaRPr lang="ru-RU" sz="2000" dirty="0">
              <a:latin typeface="Arial" panose="020B0604020202020204" pitchFamily="34" charset="0"/>
              <a:cs typeface="Arial" panose="020B0604020202020204" pitchFamily="34" charset="0"/>
            </a:endParaRPr>
          </a:p>
        </p:txBody>
      </p:sp>
      <p:pic>
        <p:nvPicPr>
          <p:cNvPr id="6" name="Рисунок 5">
            <a:extLst>
              <a:ext uri="{FF2B5EF4-FFF2-40B4-BE49-F238E27FC236}">
                <a16:creationId xmlns:a16="http://schemas.microsoft.com/office/drawing/2014/main" id="{F1BEE2E0-F379-10CA-2DAF-FD2FCF4E2812}"/>
              </a:ext>
            </a:extLst>
          </p:cNvPr>
          <p:cNvPicPr>
            <a:picLocks noChangeAspect="1"/>
          </p:cNvPicPr>
          <p:nvPr/>
        </p:nvPicPr>
        <p:blipFill>
          <a:blip r:embed="rId2"/>
          <a:stretch>
            <a:fillRect/>
          </a:stretch>
        </p:blipFill>
        <p:spPr>
          <a:xfrm>
            <a:off x="179512" y="75004"/>
            <a:ext cx="1296144" cy="1467018"/>
          </a:xfrm>
          <a:prstGeom prst="rect">
            <a:avLst/>
          </a:prstGeom>
        </p:spPr>
      </p:pic>
    </p:spTree>
    <p:extLst>
      <p:ext uri="{BB962C8B-B14F-4D97-AF65-F5344CB8AC3E}">
        <p14:creationId xmlns:p14="http://schemas.microsoft.com/office/powerpoint/2010/main" val="350175242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iterate type="lt">
                                    <p:tmPct val="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41" presetClass="exit" presetSubtype="0" fill="hold" grpId="1" nodeType="withEffect">
                                  <p:stCondLst>
                                    <p:cond delay="0"/>
                                  </p:stCondLst>
                                  <p:iterate type="lt">
                                    <p:tmPct val="10000"/>
                                  </p:iterate>
                                  <p:childTnLst>
                                    <p:anim calcmode="lin" valueType="num">
                                      <p:cBhvr>
                                        <p:cTn id="10" dur="500"/>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1" dur="500"/>
                                        <p:tgtEl>
                                          <p:spTgt spid="5"/>
                                        </p:tgtEl>
                                        <p:attrNameLst>
                                          <p:attrName>ppt_y</p:attrName>
                                        </p:attrNameLst>
                                      </p:cBhvr>
                                      <p:tavLst>
                                        <p:tav tm="0">
                                          <p:val>
                                            <p:strVal val="ppt_y"/>
                                          </p:val>
                                        </p:tav>
                                        <p:tav tm="100000">
                                          <p:val>
                                            <p:strVal val="ppt_y"/>
                                          </p:val>
                                        </p:tav>
                                      </p:tavLst>
                                    </p:anim>
                                    <p:anim calcmode="lin" valueType="num">
                                      <p:cBhvr>
                                        <p:cTn id="12" dur="500"/>
                                        <p:tgtEl>
                                          <p:spTgt spid="5"/>
                                        </p:tgtEl>
                                        <p:attrNameLst>
                                          <p:attrName>ppt_h</p:attrName>
                                        </p:attrNameLst>
                                      </p:cBhvr>
                                      <p:tavLst>
                                        <p:tav tm="0">
                                          <p:val>
                                            <p:strVal val="ppt_h"/>
                                          </p:val>
                                        </p:tav>
                                        <p:tav tm="50000">
                                          <p:val>
                                            <p:strVal val="ppt_h+.01"/>
                                          </p:val>
                                        </p:tav>
                                        <p:tav tm="100000">
                                          <p:val>
                                            <p:strVal val="ppt_h/10"/>
                                          </p:val>
                                        </p:tav>
                                      </p:tavLst>
                                    </p:anim>
                                    <p:anim calcmode="lin" valueType="num">
                                      <p:cBhvr>
                                        <p:cTn id="13" dur="500"/>
                                        <p:tgtEl>
                                          <p:spTgt spid="5"/>
                                        </p:tgtEl>
                                        <p:attrNameLst>
                                          <p:attrName>ppt_w</p:attrName>
                                        </p:attrNameLst>
                                      </p:cBhvr>
                                      <p:tavLst>
                                        <p:tav tm="0">
                                          <p:val>
                                            <p:strVal val="ppt_w"/>
                                          </p:val>
                                        </p:tav>
                                        <p:tav tm="50000">
                                          <p:val>
                                            <p:strVal val="ppt_w+.01"/>
                                          </p:val>
                                        </p:tav>
                                        <p:tav tm="100000">
                                          <p:val>
                                            <p:strVal val="ppt_w/10"/>
                                          </p:val>
                                        </p:tav>
                                      </p:tavLst>
                                    </p:anim>
                                    <p:animEffect transition="out" filter="fade">
                                      <p:cBhvr>
                                        <p:cTn id="14" dur="500" tmFilter="0,0; .5, 0; 1, 1"/>
                                        <p:tgtEl>
                                          <p:spTgt spid="5"/>
                                        </p:tgtEl>
                                      </p:cBhvr>
                                    </p:animEffect>
                                    <p:set>
                                      <p:cBhvr>
                                        <p:cTn id="15"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2BDD47-6909-8C81-A13C-D407A2599053}"/>
              </a:ext>
            </a:extLst>
          </p:cNvPr>
          <p:cNvSpPr>
            <a:spLocks noGrp="1"/>
          </p:cNvSpPr>
          <p:nvPr>
            <p:ph type="title"/>
          </p:nvPr>
        </p:nvSpPr>
        <p:spPr>
          <a:xfrm>
            <a:off x="1403648" y="205979"/>
            <a:ext cx="7283152" cy="857250"/>
          </a:xfrm>
        </p:spPr>
        <p:txBody>
          <a:bodyPr>
            <a:noAutofit/>
          </a:bodyPr>
          <a:lstStyle/>
          <a:p>
            <a:r>
              <a:rPr lang="en-US" sz="2000" b="1" dirty="0">
                <a:effectLst/>
                <a:latin typeface="Arial" panose="020B0604020202020204" pitchFamily="34" charset="0"/>
                <a:cs typeface="Arial" panose="020B0604020202020204" pitchFamily="34" charset="0"/>
              </a:rPr>
              <a:t>When studying the phenomenon of power, it is possible to identify a number of issues that reveal a cognitive approach to this problem:</a:t>
            </a:r>
            <a:endParaRPr lang="ru-RU" sz="2000" b="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1823FCE4-E2EA-080E-9008-F6733A1FFF08}"/>
              </a:ext>
            </a:extLst>
          </p:cNvPr>
          <p:cNvSpPr>
            <a:spLocks noGrp="1"/>
          </p:cNvSpPr>
          <p:nvPr>
            <p:ph idx="1"/>
          </p:nvPr>
        </p:nvSpPr>
        <p:spPr>
          <a:xfrm>
            <a:off x="827584" y="1409072"/>
            <a:ext cx="7859216" cy="3394472"/>
          </a:xfrm>
        </p:spPr>
        <p:txBody>
          <a:bodyPr>
            <a:normAutofit fontScale="92500" lnSpcReduction="20000"/>
          </a:bodyPr>
          <a:lstStyle/>
          <a:p>
            <a:pPr marL="0" indent="0">
              <a:buNone/>
            </a:pPr>
            <a:r>
              <a:rPr lang="en-US" dirty="0">
                <a:effectLst/>
              </a:rPr>
              <a:t>• why the phenomenon of power is of interest; </a:t>
            </a:r>
            <a:endParaRPr lang="ru-RU" dirty="0">
              <a:effectLst/>
            </a:endParaRPr>
          </a:p>
          <a:p>
            <a:pPr marL="0" indent="0">
              <a:buNone/>
            </a:pPr>
            <a:r>
              <a:rPr lang="en-US" dirty="0">
                <a:effectLst/>
              </a:rPr>
              <a:t>• what influences the objectivity and/or axiomaticity of judgments about power; </a:t>
            </a:r>
            <a:endParaRPr lang="ru-RU" dirty="0">
              <a:effectLst/>
            </a:endParaRPr>
          </a:p>
          <a:p>
            <a:pPr marL="0" indent="0">
              <a:buNone/>
            </a:pPr>
            <a:r>
              <a:rPr lang="en-US" dirty="0">
                <a:effectLst/>
              </a:rPr>
              <a:t>• what is the reason for their cognitive ambiguity and simplicity;</a:t>
            </a:r>
            <a:endParaRPr lang="ru-RU" dirty="0">
              <a:effectLst/>
            </a:endParaRPr>
          </a:p>
          <a:p>
            <a:pPr marL="0" indent="0">
              <a:buNone/>
            </a:pPr>
            <a:r>
              <a:rPr lang="en-US" dirty="0">
                <a:effectLst/>
              </a:rPr>
              <a:t> • * what determines the degree of clarity or amorphousness of images of power; </a:t>
            </a:r>
            <a:endParaRPr lang="ru-RU" dirty="0">
              <a:effectLst/>
            </a:endParaRPr>
          </a:p>
          <a:p>
            <a:pPr marL="0" indent="0">
              <a:buNone/>
            </a:pPr>
            <a:r>
              <a:rPr lang="en-US" dirty="0">
                <a:effectLst/>
              </a:rPr>
              <a:t>• * what is the meaning of subjectivity of power.</a:t>
            </a:r>
            <a:endParaRPr lang="ru-RU" sz="3200" dirty="0">
              <a:latin typeface="Arial" panose="020B060402020202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D3A40F52-DCEE-FE73-5ADD-5E8F541B4599}"/>
              </a:ext>
            </a:extLst>
          </p:cNvPr>
          <p:cNvPicPr>
            <a:picLocks noChangeAspect="1"/>
          </p:cNvPicPr>
          <p:nvPr/>
        </p:nvPicPr>
        <p:blipFill>
          <a:blip r:embed="rId2"/>
          <a:stretch>
            <a:fillRect/>
          </a:stretch>
        </p:blipFill>
        <p:spPr>
          <a:xfrm>
            <a:off x="35423" y="123478"/>
            <a:ext cx="1135852" cy="1285594"/>
          </a:xfrm>
          <a:prstGeom prst="rect">
            <a:avLst/>
          </a:prstGeom>
        </p:spPr>
      </p:pic>
    </p:spTree>
    <p:extLst>
      <p:ext uri="{BB962C8B-B14F-4D97-AF65-F5344CB8AC3E}">
        <p14:creationId xmlns:p14="http://schemas.microsoft.com/office/powerpoint/2010/main" val="3508860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10E57F-95C5-0D7E-9D01-6D3A7472430A}"/>
              </a:ext>
            </a:extLst>
          </p:cNvPr>
          <p:cNvSpPr>
            <a:spLocks noGrp="1"/>
          </p:cNvSpPr>
          <p:nvPr>
            <p:ph type="title"/>
          </p:nvPr>
        </p:nvSpPr>
        <p:spPr>
          <a:xfrm>
            <a:off x="1208255" y="2211710"/>
            <a:ext cx="7416824" cy="857250"/>
          </a:xfrm>
        </p:spPr>
        <p:txBody>
          <a:bodyPr>
            <a:noAutofit/>
          </a:bodyPr>
          <a:lstStyle/>
          <a:p>
            <a:r>
              <a:rPr lang="en-US" sz="2800" b="1" dirty="0">
                <a:latin typeface="Arial" panose="020B0604020202020204" pitchFamily="34" charset="0"/>
                <a:cs typeface="Arial" panose="020B0604020202020204" pitchFamily="34" charset="0"/>
              </a:rPr>
              <a:t>For a long time, humanity somehow did not think deeply about the sources of power, was not directly interested in the interconnection of its various forms, social possibilities and limits, limiting itself only to metaphorical and mythological ideas about this social phenomenon, despite the presence of a constant and undying interest in the phenomenon of power itself.</a:t>
            </a:r>
            <a:endParaRPr lang="ru-RU" sz="2800" dirty="0"/>
          </a:p>
        </p:txBody>
      </p:sp>
      <p:pic>
        <p:nvPicPr>
          <p:cNvPr id="3" name="Рисунок 2">
            <a:extLst>
              <a:ext uri="{FF2B5EF4-FFF2-40B4-BE49-F238E27FC236}">
                <a16:creationId xmlns:a16="http://schemas.microsoft.com/office/drawing/2014/main" id="{78AADB9F-9A6D-4121-F619-EBE1EE715ADA}"/>
              </a:ext>
            </a:extLst>
          </p:cNvPr>
          <p:cNvPicPr>
            <a:picLocks noChangeAspect="1"/>
          </p:cNvPicPr>
          <p:nvPr/>
        </p:nvPicPr>
        <p:blipFill>
          <a:blip r:embed="rId2"/>
          <a:stretch>
            <a:fillRect/>
          </a:stretch>
        </p:blipFill>
        <p:spPr>
          <a:xfrm>
            <a:off x="107504" y="123478"/>
            <a:ext cx="1071982" cy="1213304"/>
          </a:xfrm>
          <a:prstGeom prst="rect">
            <a:avLst/>
          </a:prstGeom>
        </p:spPr>
      </p:pic>
    </p:spTree>
    <p:extLst>
      <p:ext uri="{BB962C8B-B14F-4D97-AF65-F5344CB8AC3E}">
        <p14:creationId xmlns:p14="http://schemas.microsoft.com/office/powerpoint/2010/main" val="3194742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4EE00D-AFFD-ABB1-4293-FA822547FEF7}"/>
              </a:ext>
            </a:extLst>
          </p:cNvPr>
          <p:cNvSpPr>
            <a:spLocks noGrp="1"/>
          </p:cNvSpPr>
          <p:nvPr>
            <p:ph type="title"/>
          </p:nvPr>
        </p:nvSpPr>
        <p:spPr>
          <a:xfrm>
            <a:off x="2195736" y="205979"/>
            <a:ext cx="6491064" cy="857250"/>
          </a:xfrm>
        </p:spPr>
        <p:txBody>
          <a:bodyPr>
            <a:noAutofit/>
          </a:bodyPr>
          <a:lstStyle/>
          <a:p>
            <a:r>
              <a:rPr lang="en-US" sz="3600" b="1" dirty="0">
                <a:latin typeface="Arial" panose="020B0604020202020204" pitchFamily="34" charset="0"/>
                <a:cs typeface="Arial" panose="020B0604020202020204" pitchFamily="34" charset="0"/>
              </a:rPr>
              <a:t>The genesis of power</a:t>
            </a:r>
            <a:endParaRPr lang="ru-RU" sz="3600" b="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62F291AB-3FF0-0F46-62EB-00B357F3C84C}"/>
              </a:ext>
            </a:extLst>
          </p:cNvPr>
          <p:cNvSpPr>
            <a:spLocks noGrp="1"/>
          </p:cNvSpPr>
          <p:nvPr>
            <p:ph idx="1"/>
          </p:nvPr>
        </p:nvSpPr>
        <p:spPr>
          <a:xfrm>
            <a:off x="107504" y="1203597"/>
            <a:ext cx="8928992" cy="3733923"/>
          </a:xfrm>
        </p:spPr>
        <p:txBody>
          <a:bodyPr>
            <a:normAutofit/>
          </a:bodyPr>
          <a:lstStyle/>
          <a:p>
            <a:pPr algn="just"/>
            <a:r>
              <a:rPr lang="en-US" sz="1600" dirty="0">
                <a:latin typeface="Arial" panose="020B0604020202020204" pitchFamily="34" charset="0"/>
                <a:cs typeface="Arial" panose="020B0604020202020204" pitchFamily="34" charset="0"/>
              </a:rPr>
              <a:t>Somewhere around the XVI century. in social science, questions began to be discussed about who has/does not have the right to power, what are its sources, boundaries, resources, attributes and essential features, signs, qualities, etc. </a:t>
            </a:r>
          </a:p>
          <a:p>
            <a:pPr algn="just"/>
            <a:r>
              <a:rPr lang="en-US" sz="1600" dirty="0">
                <a:latin typeface="Arial" panose="020B0604020202020204" pitchFamily="34" charset="0"/>
                <a:cs typeface="Arial" panose="020B0604020202020204" pitchFamily="34" charset="0"/>
              </a:rPr>
              <a:t>At the time of the complete domination of theological approaches, faith in the morality of being, however, ideas have already appeared, according to which the sources of power should be directly sought in the bowels of inorganic and organic nature. </a:t>
            </a:r>
          </a:p>
          <a:p>
            <a:pPr algn="just"/>
            <a:r>
              <a:rPr lang="en-US" sz="1600" dirty="0">
                <a:latin typeface="Arial" panose="020B0604020202020204" pitchFamily="34" charset="0"/>
                <a:cs typeface="Arial" panose="020B0604020202020204" pitchFamily="34" charset="0"/>
              </a:rPr>
              <a:t>The genesis of power itself began to be considered in close connection, both with innate feelings and ideal aspirations of people for domination and aggression. </a:t>
            </a:r>
          </a:p>
          <a:p>
            <a:pPr algn="just"/>
            <a:r>
              <a:rPr lang="en-US" sz="1600" dirty="0">
                <a:latin typeface="Arial" panose="020B0604020202020204" pitchFamily="34" charset="0"/>
                <a:cs typeface="Arial" panose="020B0604020202020204" pitchFamily="34" charset="0"/>
              </a:rPr>
              <a:t>There is still no reliable scientific data that would confirm the presence of such feelings, nevertheless, in the categories of power, unequal multidimensional connections in wildlife are very rationally interpreted or, conversely, human relations in the political sphere are biologized. Metaphorical ideas about "the power of nature over man" and "the power of man over nature" have also penetrated deeply into science.</a:t>
            </a:r>
            <a:endParaRPr lang="ru-RU" sz="1600" dirty="0">
              <a:latin typeface="Arial" panose="020B060402020202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7892D51D-F7A6-AF3C-B746-8F94E1517753}"/>
              </a:ext>
            </a:extLst>
          </p:cNvPr>
          <p:cNvPicPr>
            <a:picLocks noChangeAspect="1"/>
          </p:cNvPicPr>
          <p:nvPr/>
        </p:nvPicPr>
        <p:blipFill>
          <a:blip r:embed="rId2"/>
          <a:stretch>
            <a:fillRect/>
          </a:stretch>
        </p:blipFill>
        <p:spPr>
          <a:xfrm>
            <a:off x="107504" y="27952"/>
            <a:ext cx="936104" cy="1059513"/>
          </a:xfrm>
          <a:prstGeom prst="rect">
            <a:avLst/>
          </a:prstGeom>
        </p:spPr>
      </p:pic>
    </p:spTree>
    <p:extLst>
      <p:ext uri="{BB962C8B-B14F-4D97-AF65-F5344CB8AC3E}">
        <p14:creationId xmlns:p14="http://schemas.microsoft.com/office/powerpoint/2010/main" val="950319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F9D54D8-3879-5DC8-F2CA-A6D9105C6C84}"/>
              </a:ext>
            </a:extLst>
          </p:cNvPr>
          <p:cNvSpPr>
            <a:spLocks noGrp="1"/>
          </p:cNvSpPr>
          <p:nvPr>
            <p:ph idx="1"/>
          </p:nvPr>
        </p:nvSpPr>
        <p:spPr>
          <a:xfrm>
            <a:off x="1259632" y="339502"/>
            <a:ext cx="7427168" cy="4255121"/>
          </a:xfrm>
        </p:spPr>
        <p:txBody>
          <a:bodyPr>
            <a:normAutofit fontScale="92500" lnSpcReduction="20000"/>
          </a:bodyPr>
          <a:lstStyle/>
          <a:p>
            <a:pPr marL="0" indent="0" algn="ctr">
              <a:buNone/>
            </a:pPr>
            <a:r>
              <a:rPr lang="en-US" dirty="0">
                <a:effectLst/>
              </a:rPr>
              <a:t>Many scientists, despite recognizing the fact of the social origin of power, for a long time did not consider it as an independent phenomenon, considered power either one of the elements of the state, along with population, territory, etc., or as a leading means by which it is possible to build a hierarchy of interpersonal relations in society. Only later did the authorities recognize an independent, qualitatively defined phenomenon of social life.</a:t>
            </a:r>
            <a:endParaRPr lang="ru-RU" dirty="0">
              <a:latin typeface="Arial" panose="020B060402020202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CA7A6C78-515A-1B31-0078-03128BA4B79B}"/>
              </a:ext>
            </a:extLst>
          </p:cNvPr>
          <p:cNvPicPr>
            <a:picLocks noChangeAspect="1"/>
          </p:cNvPicPr>
          <p:nvPr/>
        </p:nvPicPr>
        <p:blipFill>
          <a:blip r:embed="rId2"/>
          <a:stretch>
            <a:fillRect/>
          </a:stretch>
        </p:blipFill>
        <p:spPr>
          <a:xfrm>
            <a:off x="107504" y="27952"/>
            <a:ext cx="936104" cy="1059513"/>
          </a:xfrm>
          <a:prstGeom prst="rect">
            <a:avLst/>
          </a:prstGeom>
        </p:spPr>
      </p:pic>
    </p:spTree>
    <p:extLst>
      <p:ext uri="{BB962C8B-B14F-4D97-AF65-F5344CB8AC3E}">
        <p14:creationId xmlns:p14="http://schemas.microsoft.com/office/powerpoint/2010/main" val="343529066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264</TotalTime>
  <Words>4231</Words>
  <Application>Microsoft Office PowerPoint</Application>
  <PresentationFormat>Экран (16:9)</PresentationFormat>
  <Paragraphs>104</Paragraphs>
  <Slides>26</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26</vt:i4>
      </vt:variant>
    </vt:vector>
  </HeadingPairs>
  <TitlesOfParts>
    <vt:vector size="29" baseType="lpstr">
      <vt:lpstr>Arial</vt:lpstr>
      <vt:lpstr>Calibri</vt:lpstr>
      <vt:lpstr>Тема Office</vt:lpstr>
      <vt:lpstr>AL-FARABI KAZAKH NATIONAL UNIVERSITY</vt:lpstr>
      <vt:lpstr>Презентация PowerPoint</vt:lpstr>
      <vt:lpstr>Lecture plan:</vt:lpstr>
      <vt:lpstr>The phenomenon of power</vt:lpstr>
      <vt:lpstr>Презентация PowerPoint</vt:lpstr>
      <vt:lpstr>When studying the phenomenon of power, it is possible to identify a number of issues that reveal a cognitive approach to this problem:</vt:lpstr>
      <vt:lpstr>For a long time, humanity somehow did not think deeply about the sources of power, was not directly interested in the interconnection of its various forms, social possibilities and limits, limiting itself only to metaphorical and mythological ideas about this social phenomenon, despite the presence of a constant and undying interest in the phenomenon of power itself.</vt:lpstr>
      <vt:lpstr>The genesis of power</vt:lpstr>
      <vt:lpstr>Презентация PowerPoint</vt:lpstr>
      <vt:lpstr>The main manifestations of power in the social dimension are considered to be:</vt:lpstr>
      <vt:lpstr>For example, man's power over nature is very limited. "Natura causa sui" ("Nature is the cause of itself"), was once written by the famous Dutch philosopher and scientist B. Spinoza. The ambitions of mankind in the knowledge of the laws of nature are great, but we are unable to resist the elements, we cannot change the natural course of events, the state of things, because we ourselves are only part of the animal world, which exists according to other rules, has its own unique manifestations, properties, laws and patterns of development.   Of course, if we compare primitive man with modern people, then the increasing power of people becomes obvious, the anthropogenic factor has changed the face of the planet in many ways. Unlawful interference in natural processes has led to irreversible consequences, both for nature and for us. Environmental problems have become global in nature and their solution requires in-depth analysis and serious research, joint efforts of the entire world community.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In general, there are several directions in the interpretation of power and the reasons for its emergence in society. Let's briefly discuss some of them.</vt:lpstr>
      <vt:lpstr>In general, there are several directions in the interpretation of power and the reasons for its emergence in society. Let's briefly discuss some of them.</vt:lpstr>
      <vt:lpstr>Презентация PowerPoint</vt:lpstr>
      <vt:lpstr>So, in general, power is characterized by such important signs:</vt:lpstr>
      <vt:lpstr>In Western modern political philosophy, the analysis of the category of power is conducted in five main directions.</vt:lpstr>
      <vt:lpstr>Презентация PowerPoint</vt:lpstr>
      <vt:lpstr>Materials used in the lecture :  Main:  1. Talcott Parsons. In the Concept of Political Power. Proceedings of the American Philosophical Society, Vol. 107, No. 3, pp. 232-262. URL: http://www.jstor.org/stable/985582 . 2. Fabian Wendt. Authority. Key Concepts in Political Theory. Polity Press , 2018. – 168p. 3. T.V.Paul, James J. Wirtz, Michel Fortmann Balance of Power: Theory and Practice in the 21st century. Stanford University Press, 3th Edition, 2019 – 402p. Additional: 4. Dahl R.A. ‘The Concept of Power’, Behavioural Science, 2, pp.201–5. Google Scholar 5. Susan Rose-Ackerman. Corruption and Government Causes, Consequences, and Reform, pp. 143 - 174 DOI: https://doi.org/10.1017/CBO9781139175098.010. Publisher: Cambridge University Press Internet resources: 1. http://elibrary.kaznu.kz/ru  2 http://Journal of Political Power 3 http:// https://www.emerald.com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pc</dc:creator>
  <cp:lastModifiedBy>Пользователь</cp:lastModifiedBy>
  <cp:revision>43</cp:revision>
  <dcterms:created xsi:type="dcterms:W3CDTF">2019-11-06T03:32:13Z</dcterms:created>
  <dcterms:modified xsi:type="dcterms:W3CDTF">2024-09-04T11:50:31Z</dcterms:modified>
</cp:coreProperties>
</file>